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7" r:id="rId2"/>
    <p:sldId id="268" r:id="rId3"/>
    <p:sldId id="273" r:id="rId4"/>
    <p:sldId id="289" r:id="rId5"/>
    <p:sldId id="275" r:id="rId6"/>
    <p:sldId id="270" r:id="rId7"/>
    <p:sldId id="278" r:id="rId8"/>
    <p:sldId id="280" r:id="rId9"/>
    <p:sldId id="288" r:id="rId10"/>
    <p:sldId id="276" r:id="rId11"/>
    <p:sldId id="281" r:id="rId12"/>
    <p:sldId id="284" r:id="rId13"/>
    <p:sldId id="285" r:id="rId14"/>
    <p:sldId id="282" r:id="rId15"/>
    <p:sldId id="294" r:id="rId16"/>
    <p:sldId id="295" r:id="rId17"/>
    <p:sldId id="296" r:id="rId18"/>
    <p:sldId id="290" r:id="rId19"/>
    <p:sldId id="259" r:id="rId20"/>
    <p:sldId id="283" r:id="rId21"/>
    <p:sldId id="287" r:id="rId22"/>
    <p:sldId id="286" r:id="rId23"/>
    <p:sldId id="264" r:id="rId24"/>
    <p:sldId id="291" r:id="rId25"/>
    <p:sldId id="292" r:id="rId26"/>
    <p:sldId id="293" r:id="rId27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404"/>
    <a:srgbClr val="DD9961"/>
    <a:srgbClr val="984807"/>
    <a:srgbClr val="F0E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99661/dc0b9959ca27fba1add9a97f0ae4a81af29efc9d/#dst10000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136815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</a:rPr>
              <a:t>Государственное бюджетное общеобразовательное учреждение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средняя общеобразовательная </a:t>
            </a:r>
            <a:r>
              <a:rPr lang="ru-RU" sz="1800" dirty="0">
                <a:solidFill>
                  <a:schemeClr val="bg1"/>
                </a:solidFill>
                <a:effectLst/>
              </a:rPr>
              <a:t>школа № 249 имени М.В. </a:t>
            </a:r>
            <a:r>
              <a:rPr lang="ru-RU" sz="1800" dirty="0" err="1">
                <a:solidFill>
                  <a:schemeClr val="bg1"/>
                </a:solidFill>
                <a:effectLst/>
              </a:rPr>
              <a:t>Маневича</a:t>
            </a:r>
            <a:r>
              <a:rPr lang="ru-RU" sz="1800" dirty="0">
                <a:solidFill>
                  <a:schemeClr val="bg1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</a:rPr>
              <a:t>Кировского района Санкт-Петербурга</a:t>
            </a:r>
            <a:endParaRPr lang="ru-RU" sz="18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772816"/>
            <a:ext cx="8305800" cy="3069988"/>
          </a:xfrm>
        </p:spPr>
        <p:txBody>
          <a:bodyPr/>
          <a:lstStyle/>
          <a:p>
            <a:pPr lvl="0">
              <a:buClr>
                <a:srgbClr val="9C5252"/>
              </a:buClr>
            </a:pPr>
            <a:r>
              <a:rPr lang="ru-RU" b="1" dirty="0"/>
              <a:t>Формирование правовых знаний учащихся как одно из направлений профилактики повторных правонарушений и преступлений несовершеннолетних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851920" cy="28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7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Правовое просвещение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несовершеннолетних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через учебный предмет «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Обществознание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76655" y="1196752"/>
            <a:ext cx="3822192" cy="49297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7 </a:t>
            </a:r>
            <a:r>
              <a:rPr lang="ru-RU" sz="1200" b="1" dirty="0" smtClean="0">
                <a:latin typeface="Times New Roman"/>
                <a:ea typeface="Times New Roman"/>
                <a:cs typeface="Times New Roman"/>
              </a:rPr>
              <a:t>класс</a:t>
            </a:r>
            <a:r>
              <a:rPr lang="ru-RU" sz="1200" dirty="0" smtClean="0">
                <a:latin typeface="Calibri"/>
                <a:ea typeface="Times New Roman"/>
                <a:cs typeface="Times New Roman"/>
              </a:rPr>
              <a:t>  </a:t>
            </a:r>
            <a:r>
              <a:rPr lang="ru-RU" sz="1200" b="1" dirty="0" smtClean="0">
                <a:latin typeface="Times New Roman"/>
                <a:ea typeface="Times New Roman"/>
                <a:cs typeface="Times New Roman"/>
              </a:rPr>
              <a:t>Глава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1.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Мы живем в обществе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"/>
            </a:pPr>
            <a:r>
              <a:rPr lang="ru-RU" sz="1200" kern="1800" dirty="0">
                <a:latin typeface="Times New Roman"/>
                <a:ea typeface="Times New Roman"/>
              </a:rPr>
              <a:t>Что значит жить по правилам.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Учимся общаться в интернете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Права и обязанности граждан.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 Почему важны законы.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8 </a:t>
            </a:r>
            <a:r>
              <a:rPr lang="ru-RU" sz="1200" b="1" dirty="0" smtClean="0">
                <a:latin typeface="Times New Roman"/>
                <a:ea typeface="Times New Roman"/>
                <a:cs typeface="Times New Roman"/>
              </a:rPr>
              <a:t>класс</a:t>
            </a:r>
            <a:r>
              <a:rPr lang="ru-RU" sz="12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latin typeface="Times New Roman"/>
                <a:ea typeface="Times New Roman"/>
                <a:cs typeface="Times New Roman"/>
              </a:rPr>
              <a:t>Глава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3. Социальная сфера</a:t>
            </a:r>
            <a:r>
              <a:rPr lang="ru-RU" sz="1200" b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Нации и межнациональные отношения.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Отклоняющееся </a:t>
            </a:r>
            <a:r>
              <a:rPr lang="ru-RU" sz="1200" dirty="0" smtClean="0">
                <a:latin typeface="Times New Roman"/>
                <a:ea typeface="Times New Roman"/>
              </a:rPr>
              <a:t>поведение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9 класс </a:t>
            </a:r>
            <a:r>
              <a:rPr lang="ru-RU" sz="12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latin typeface="Times New Roman"/>
                <a:ea typeface="Times New Roman"/>
                <a:cs typeface="Times New Roman"/>
              </a:rPr>
              <a:t>Глава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2. Гражданин и государство.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Основы конституционного строя РФ.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Права и свободы человека и гражданина.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Судебная система РФ.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Правоохранительные органы РФ.</a:t>
            </a:r>
            <a:endParaRPr lang="ru-RU" sz="1200" dirty="0"/>
          </a:p>
          <a:p>
            <a:r>
              <a:rPr lang="ru-RU" sz="1200" b="1" dirty="0">
                <a:latin typeface="Times New Roman"/>
                <a:ea typeface="Times New Roman"/>
              </a:rPr>
              <a:t>Глава 3.Основы Российского законодательства.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Роль права в жизни человека.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Правоотношения и субъекты права.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Правонарушения и юридическая ответственность.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Гражданские правоотношения.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Право на </a:t>
            </a:r>
            <a:r>
              <a:rPr lang="ru-RU" sz="1200" dirty="0" err="1">
                <a:latin typeface="Times New Roman"/>
                <a:ea typeface="Times New Roman"/>
              </a:rPr>
              <a:t>труд.Трудовые</a:t>
            </a:r>
            <a:r>
              <a:rPr lang="ru-RU" sz="1200" dirty="0">
                <a:latin typeface="Times New Roman"/>
                <a:ea typeface="Times New Roman"/>
              </a:rPr>
              <a:t> отношения.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Административные правонарушения.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Уголовно-правовые отношения.</a:t>
            </a:r>
            <a:endParaRPr lang="ru-RU" sz="1200" dirty="0"/>
          </a:p>
          <a:p>
            <a:pPr>
              <a:buFont typeface="Wingdings" pitchFamily="2" charset="2"/>
              <a:buChar char="Ø"/>
            </a:pPr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1268760"/>
            <a:ext cx="3679320" cy="4857720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Times New Roman"/>
                <a:ea typeface="Times New Roman"/>
              </a:rPr>
              <a:t>10 </a:t>
            </a:r>
            <a:r>
              <a:rPr lang="ru-RU" sz="1200" b="1" dirty="0" smtClean="0">
                <a:latin typeface="Times New Roman"/>
                <a:ea typeface="Times New Roman"/>
              </a:rPr>
              <a:t>класс</a:t>
            </a:r>
            <a:r>
              <a:rPr lang="ru-RU" sz="1200" dirty="0" smtClean="0"/>
              <a:t>  </a:t>
            </a:r>
            <a:r>
              <a:rPr lang="ru-RU" sz="1200" b="1" dirty="0" smtClean="0">
                <a:latin typeface="Times New Roman"/>
                <a:ea typeface="Times New Roman"/>
              </a:rPr>
              <a:t>Глава </a:t>
            </a:r>
            <a:r>
              <a:rPr lang="ru-RU" sz="1200" b="1" dirty="0">
                <a:latin typeface="Times New Roman"/>
                <a:ea typeface="Times New Roman"/>
              </a:rPr>
              <a:t>3. Правовое регулирование общественных отношений.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Право в системе социальных норм.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Источники права.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Правомерное поведение.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Гражданское право.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Правовые основы социальной защиты.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Правовое регулирование занятости и трудоустройства.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Семейное право.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Правовые основы антитеррористической политики</a:t>
            </a:r>
            <a:r>
              <a:rPr lang="ru-RU" sz="1200" dirty="0" smtClean="0">
                <a:latin typeface="Times New Roman"/>
                <a:ea typeface="Times New Roman"/>
              </a:rPr>
              <a:t>.</a:t>
            </a:r>
            <a:endParaRPr lang="ru-RU" sz="1200" dirty="0"/>
          </a:p>
          <a:p>
            <a:r>
              <a:rPr lang="ru-RU" sz="1200" b="1" dirty="0">
                <a:latin typeface="Times New Roman"/>
                <a:ea typeface="Times New Roman"/>
              </a:rPr>
              <a:t>11 </a:t>
            </a:r>
            <a:r>
              <a:rPr lang="ru-RU" sz="1200" b="1" dirty="0" smtClean="0">
                <a:latin typeface="Times New Roman"/>
                <a:ea typeface="Times New Roman"/>
              </a:rPr>
              <a:t>класс</a:t>
            </a:r>
            <a:r>
              <a:rPr lang="ru-RU" sz="1200" dirty="0" smtClean="0"/>
              <a:t>  </a:t>
            </a:r>
            <a:r>
              <a:rPr lang="ru-RU" sz="1200" b="1" dirty="0" smtClean="0">
                <a:latin typeface="Times New Roman"/>
                <a:ea typeface="Times New Roman"/>
              </a:rPr>
              <a:t>Глава </a:t>
            </a:r>
            <a:r>
              <a:rPr lang="ru-RU" sz="1200" b="1" dirty="0">
                <a:latin typeface="Times New Roman"/>
                <a:ea typeface="Times New Roman"/>
              </a:rPr>
              <a:t>3. Человек и закон.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Гражданин России.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Экологическое право.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Семейное право.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Гражданское право.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Правовое регулирование занятости и трудоустройства.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Процессуальное право: гражданский и арбитражный процесс.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Процессуальное право: уголовный процесс.</a:t>
            </a:r>
            <a:endParaRPr lang="ru-RU" sz="1200" dirty="0"/>
          </a:p>
          <a:p>
            <a:pPr marL="342900" lvl="0" indent="-342900">
              <a:buFont typeface="Wingdings"/>
              <a:buChar char=""/>
            </a:pPr>
            <a:r>
              <a:rPr lang="ru-RU" sz="1200" dirty="0">
                <a:latin typeface="Times New Roman"/>
                <a:ea typeface="Times New Roman"/>
              </a:rPr>
              <a:t>Процессуальное право: административная юрисдикция, конституционное судопроизводство.</a:t>
            </a:r>
            <a:endParaRPr lang="ru-RU" sz="1200" dirty="0"/>
          </a:p>
          <a:p>
            <a:r>
              <a:rPr lang="ru-RU" sz="1200" dirty="0">
                <a:latin typeface="Times New Roman"/>
                <a:ea typeface="Times New Roman"/>
              </a:rPr>
              <a:t>Международная защита прав человека.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0295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628800"/>
            <a:ext cx="7992887" cy="4497363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endParaRPr lang="ru-RU" sz="11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pPr lvl="0">
              <a:buClr>
                <a:srgbClr val="31B6FD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Обучающиеся   выбирают для написания проектов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</a:rPr>
              <a:t> темы правовой направленности.</a:t>
            </a:r>
          </a:p>
          <a:p>
            <a:pPr marL="0" lvl="0" indent="0">
              <a:buClr>
                <a:srgbClr val="31B6FD"/>
              </a:buClr>
              <a:buNone/>
            </a:pPr>
            <a:endParaRPr lang="ru-RU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lvl="0">
              <a:buClr>
                <a:srgbClr val="31B6FD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</a:rPr>
              <a:t>Неделя правовых знаний: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</a:rPr>
              <a:t> конкурс рисунков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</a:rPr>
              <a:t>Викторины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</a:rPr>
              <a:t>Тематические уроки</a:t>
            </a:r>
          </a:p>
          <a:p>
            <a:pPr marL="0" lvl="0" indent="0">
              <a:buClr>
                <a:srgbClr val="31B6FD"/>
              </a:buClr>
              <a:buNone/>
            </a:pPr>
            <a:endParaRPr lang="ru-RU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lvl="0">
              <a:buClr>
                <a:srgbClr val="31B6FD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</a:rPr>
              <a:t>Деятельность  клуба «ЮДП»</a:t>
            </a:r>
            <a:r>
              <a:rPr lang="ru-RU" dirty="0" smtClean="0">
                <a:solidFill>
                  <a:srgbClr val="073E87"/>
                </a:solidFill>
                <a:latin typeface="Times New Roman"/>
                <a:ea typeface="Times New Roman"/>
              </a:rPr>
              <a:t> 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73E87"/>
              </a:solidFill>
              <a:latin typeface="Times New Roman"/>
              <a:ea typeface="Times New Roman"/>
            </a:endParaRP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endParaRPr lang="ru-RU" dirty="0" smtClean="0">
              <a:solidFill>
                <a:srgbClr val="073E87"/>
              </a:solidFill>
              <a:latin typeface="Times New Roman"/>
              <a:ea typeface="Times New Roman"/>
            </a:endParaRPr>
          </a:p>
          <a:p>
            <a:pPr lvl="0">
              <a:buClr>
                <a:srgbClr val="31B6FD"/>
              </a:buClr>
              <a:buFont typeface="Wingdings" pitchFamily="2" charset="2"/>
              <a:buChar char="Ø"/>
            </a:pPr>
            <a:endParaRPr lang="ru-RU" dirty="0">
              <a:solidFill>
                <a:srgbClr val="073E87"/>
              </a:solidFill>
              <a:latin typeface="Times New Roman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Правовое просвещение несовершеннолетних через учебный предмет «Обществознание»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2038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9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76672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</a:rPr>
              <a:t>В стенах школы большим </a:t>
            </a:r>
            <a:r>
              <a:rPr lang="ru-RU" sz="2400" dirty="0" smtClean="0">
                <a:solidFill>
                  <a:srgbClr val="7030A0"/>
                </a:solidFill>
              </a:rPr>
              <a:t>право-воспитательным </a:t>
            </a:r>
            <a:r>
              <a:rPr lang="ru-RU" sz="2400" dirty="0">
                <a:solidFill>
                  <a:srgbClr val="7030A0"/>
                </a:solidFill>
              </a:rPr>
              <a:t>потенциалом обладают </a:t>
            </a:r>
            <a:r>
              <a:rPr lang="ru-RU" sz="2400" dirty="0" smtClean="0">
                <a:solidFill>
                  <a:srgbClr val="7030A0"/>
                </a:solidFill>
              </a:rPr>
              <a:t>«Разговоры о важном», уроки </a:t>
            </a:r>
            <a:r>
              <a:rPr lang="ru-RU" sz="2400" dirty="0">
                <a:solidFill>
                  <a:srgbClr val="7030A0"/>
                </a:solidFill>
              </a:rPr>
              <a:t>литературы, истории, </a:t>
            </a:r>
            <a:r>
              <a:rPr lang="ru-RU" sz="2400" dirty="0" smtClean="0">
                <a:solidFill>
                  <a:srgbClr val="7030A0"/>
                </a:solidFill>
              </a:rPr>
              <a:t>  </a:t>
            </a:r>
            <a:r>
              <a:rPr lang="ru-RU" sz="2400" dirty="0">
                <a:solidFill>
                  <a:srgbClr val="7030A0"/>
                </a:solidFill>
              </a:rPr>
              <a:t>даже иностранного языка. В старших классах сюда прибавляется экономика – школьники уясняют раз и навсегда, что экономика и право связаны очень тесно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Внеклассные мероприятия, внешкольные посещение театров, кинотеатров, музеев, встречи с представителями органов местного самоуправления, диспуты, дискуссии, ролевые игры 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– все это влияет на правосознание человека.</a:t>
            </a:r>
          </a:p>
        </p:txBody>
      </p:sp>
      <p:pic>
        <p:nvPicPr>
          <p:cNvPr id="12291" name="Picture 3" descr="C:\Users\EEV\Downloads\IMG_20230123_090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5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Педагог – организатор: школьное самоуправление как средство правового воспитания обучающихся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136903" cy="4857403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7030A0"/>
                </a:solidFill>
              </a:rPr>
              <a:t>Благодаря школьному объединению основная часть школьников участвует в тех или иных мероприятиях, тем самым они пытаются </a:t>
            </a:r>
            <a:r>
              <a:rPr lang="ru-RU" dirty="0" smtClean="0">
                <a:solidFill>
                  <a:srgbClr val="7030A0"/>
                </a:solidFill>
              </a:rPr>
              <a:t>реализовать </a:t>
            </a:r>
            <a:r>
              <a:rPr lang="ru-RU" dirty="0">
                <a:solidFill>
                  <a:srgbClr val="7030A0"/>
                </a:solidFill>
              </a:rPr>
              <a:t>свои способности и таланты. Каждый школьник из любого класса может найти направление деятельности, наиболее подходящее для него. </a:t>
            </a:r>
            <a:r>
              <a:rPr lang="ru-RU" dirty="0" smtClean="0">
                <a:solidFill>
                  <a:srgbClr val="7030A0"/>
                </a:solidFill>
              </a:rPr>
              <a:t>Обучающиеся, состоящие на ВШК, вовлекаются в проведение мероприятий в роли ведущих.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0511"/>
            <a:ext cx="4847854" cy="272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57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568952" cy="586551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ea typeface="+mj-ea"/>
                <a:cs typeface="+mj-cs"/>
              </a:rPr>
              <a:t>Социальным педагогом школы разработана и реализуется </a:t>
            </a:r>
            <a:r>
              <a:rPr lang="ru-RU" dirty="0" smtClean="0">
                <a:solidFill>
                  <a:srgbClr val="7030A0"/>
                </a:solidFill>
                <a:ea typeface="+mj-ea"/>
                <a:cs typeface="+mj-cs"/>
              </a:rPr>
              <a:t>совместно с педагогом – психологом и классными руководителями профилактическая </a:t>
            </a:r>
            <a:r>
              <a:rPr lang="ru-RU" dirty="0">
                <a:solidFill>
                  <a:srgbClr val="7030A0"/>
                </a:solidFill>
                <a:ea typeface="+mj-ea"/>
                <a:cs typeface="+mj-cs"/>
              </a:rPr>
              <a:t>программа по воспитанию правовой культуры «Закон есть закон</a:t>
            </a:r>
            <a:r>
              <a:rPr lang="ru-RU" dirty="0" smtClean="0">
                <a:solidFill>
                  <a:srgbClr val="7030A0"/>
                </a:solidFill>
                <a:ea typeface="+mj-ea"/>
                <a:cs typeface="+mj-cs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7030A0"/>
                </a:solidFill>
                <a:ea typeface="+mj-ea"/>
                <a:cs typeface="+mj-cs"/>
              </a:rPr>
              <a:t>Составление классными руководителями социальных паспортов класса, на основе которых создаётся социальный паспорт школы. Ознакомление обучающихся с Правилами внутреннего распорядка школы (в дневнике выписки из Правил внутреннего распорядка школы)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Профилактические декады, в реализации мероприятий принимают участие социальный педагог, педагог - психолог и классные руководители.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Заместитель директора по ВР проводит индивидуальные беседы с обучающимися на правовые темы.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 Открытые родительские собрания.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31042"/>
            <a:ext cx="1208612" cy="163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90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94" y="188640"/>
            <a:ext cx="888469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Статья 43. Обязанности и ответственность обучающихся</a:t>
            </a:r>
          </a:p>
          <a:p>
            <a:r>
              <a:rPr lang="ru-RU" b="1" dirty="0"/>
              <a:t>1. Обучающиеся обязаны: </a:t>
            </a:r>
          </a:p>
          <a:p>
            <a:pPr algn="just"/>
            <a:r>
              <a:rPr lang="ru-RU" dirty="0">
                <a:solidFill>
                  <a:srgbClr val="7030A0"/>
                </a:solidFill>
              </a:rPr>
              <a:t>1) добросовестно осваивать образовательную программу, выполнять индивидуальный учебный план, в том числе посещать предусмотренные учебным планом или индивидуальным учебным планом учебные занятия, осуществлять самостоятельную подготовку к занятиям, выполнять задания, данные педагогическими работниками в рамках образовательной программы; </a:t>
            </a:r>
          </a:p>
          <a:p>
            <a:pPr algn="just"/>
            <a:r>
              <a:rPr lang="ru-RU" dirty="0">
                <a:solidFill>
                  <a:srgbClr val="7030A0"/>
                </a:solidFill>
              </a:rPr>
              <a:t>2) выполнять требования устава организации, осуществляющей образовательную деятельность, правил внутреннего </a:t>
            </a:r>
            <a:r>
              <a:rPr lang="ru-RU" dirty="0" smtClean="0">
                <a:solidFill>
                  <a:srgbClr val="7030A0"/>
                </a:solidFill>
              </a:rPr>
              <a:t>распорядка; 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r>
              <a:rPr lang="ru-RU" dirty="0">
                <a:solidFill>
                  <a:srgbClr val="7030A0"/>
                </a:solidFill>
              </a:rPr>
              <a:t>3) заботиться о сохранении и об укреплении своего здоровья, стремиться к нравственному, духовному и физическому развитию и самосовершенствованию; </a:t>
            </a:r>
          </a:p>
          <a:p>
            <a:pPr algn="just"/>
            <a:r>
              <a:rPr lang="ru-RU" dirty="0">
                <a:solidFill>
                  <a:srgbClr val="7030A0"/>
                </a:solidFill>
              </a:rPr>
              <a:t>4) уважать честь и достоинство других обучающихся и работников организации, осуществляющей образовательную деятельность, не создавать препятствий для получения образования другими обучающимися; </a:t>
            </a:r>
          </a:p>
          <a:p>
            <a:pPr algn="just"/>
            <a:r>
              <a:rPr lang="ru-RU" dirty="0">
                <a:solidFill>
                  <a:srgbClr val="7030A0"/>
                </a:solidFill>
              </a:rPr>
              <a:t>5) бережно относиться к имуществу организации, осуществляющей образовательную деятельность.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4</a:t>
            </a:r>
            <a:r>
              <a:rPr lang="ru-RU" dirty="0">
                <a:solidFill>
                  <a:srgbClr val="7030A0"/>
                </a:solidFill>
              </a:rPr>
              <a:t>. За неисполнение или нарушение устава организации, осуществляющей образовательную деятельность, правил внутреннего распорядка, правил проживания в общежитиях и интернатах и иных локальных нормативных актов по вопросам организации и осуществления образовательной деятельности к обучающимся могут быть применены меры дисциплинарного взыскания - замечание, выговор, отчисление из организации, осуществляющей образовательную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43383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Родители </a:t>
            </a:r>
            <a:r>
              <a:rPr lang="ru-RU" dirty="0">
                <a:solidFill>
                  <a:srgbClr val="7030A0"/>
                </a:solidFill>
                <a:hlinkClick r:id="rId2"/>
              </a:rPr>
              <a:t>(законные представители)</a:t>
            </a:r>
            <a:r>
              <a:rPr lang="ru-RU" dirty="0">
                <a:solidFill>
                  <a:srgbClr val="7030A0"/>
                </a:solidFill>
              </a:rPr>
              <a:t>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/>
              <a:t>СК РФ Статья 63. Права и обязанности родителей по воспитанию и образованию детей</a:t>
            </a:r>
          </a:p>
          <a:p>
            <a:pPr algn="just"/>
            <a:r>
              <a:rPr lang="ru-RU" dirty="0">
                <a:solidFill>
                  <a:srgbClr val="7030A0"/>
                </a:solidFill>
              </a:rPr>
              <a:t>1. Родители имеют право и обязаны воспитывать своих детей. </a:t>
            </a:r>
          </a:p>
          <a:p>
            <a:pPr algn="just"/>
            <a:r>
              <a:rPr lang="ru-RU" dirty="0">
                <a:solidFill>
                  <a:srgbClr val="7030A0"/>
                </a:solidFill>
              </a:rPr>
              <a:t>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 </a:t>
            </a:r>
          </a:p>
          <a:p>
            <a:pPr algn="just"/>
            <a:r>
              <a:rPr lang="ru-RU" dirty="0">
                <a:solidFill>
                  <a:srgbClr val="7030A0"/>
                </a:solidFill>
              </a:rPr>
              <a:t>Родители имеют преимущественное право на обучение и воспитание своих детей перед всеми другими лицами.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2</a:t>
            </a:r>
            <a:r>
              <a:rPr lang="ru-RU" dirty="0">
                <a:solidFill>
                  <a:srgbClr val="7030A0"/>
                </a:solidFill>
              </a:rPr>
              <a:t>. Родители обязаны обеспечить получение детьми общего образования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7030A0"/>
              </a:solidFill>
            </a:endParaRPr>
          </a:p>
          <a:p>
            <a:r>
              <a:rPr lang="ru-RU" b="1" dirty="0"/>
              <a:t>Статьи 43 Конституции РФ гласит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7030A0"/>
                </a:solidFill>
              </a:rPr>
              <a:t>1. Каждый имеет право на образование. </a:t>
            </a:r>
            <a:r>
              <a:rPr lang="ru-RU" dirty="0" smtClean="0">
                <a:solidFill>
                  <a:srgbClr val="7030A0"/>
                </a:solidFill>
              </a:rPr>
              <a:t>4</a:t>
            </a:r>
            <a:r>
              <a:rPr lang="ru-RU" dirty="0">
                <a:solidFill>
                  <a:srgbClr val="7030A0"/>
                </a:solidFill>
              </a:rPr>
              <a:t>. Основное общее образование обязательно. Родители или лица, их заменяющие, обеспечивают получение детьми основного общего образования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5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1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СК РФ Статья 56. Право ребенка на </a:t>
            </a:r>
            <a:r>
              <a:rPr lang="ru-RU" sz="2000" b="1" dirty="0" smtClean="0"/>
              <a:t>защиту</a:t>
            </a:r>
          </a:p>
          <a:p>
            <a:endParaRPr lang="ru-RU" sz="2000" b="1" dirty="0"/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rgbClr val="7030A0"/>
                </a:solidFill>
              </a:rPr>
              <a:t>Ребенок </a:t>
            </a:r>
            <a:r>
              <a:rPr lang="ru-RU" sz="2000" dirty="0">
                <a:solidFill>
                  <a:srgbClr val="7030A0"/>
                </a:solidFill>
              </a:rPr>
              <a:t>имеет право на защиту своих прав и законных интересов. 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just"/>
            <a:endParaRPr lang="ru-RU" sz="2000" dirty="0">
              <a:solidFill>
                <a:srgbClr val="7030A0"/>
              </a:solidFill>
            </a:endParaRPr>
          </a:p>
          <a:p>
            <a:pPr algn="just"/>
            <a:r>
              <a:rPr lang="ru-RU" sz="2000" dirty="0">
                <a:solidFill>
                  <a:srgbClr val="7030A0"/>
                </a:solidFill>
              </a:rPr>
              <a:t>Защита прав и законных интересов ребенка осуществляется родителями (лицами, их заменяющими), а в случаях, предусмотренных настоящим Кодексом, органом опеки и попечительства, прокурором и судом.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35" y="2996952"/>
            <a:ext cx="3365946" cy="336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876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Примерные темы бесед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48574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Права </a:t>
            </a:r>
            <a:r>
              <a:rPr lang="ru-RU" dirty="0">
                <a:solidFill>
                  <a:srgbClr val="7030A0"/>
                </a:solidFill>
              </a:rPr>
              <a:t>ребенка»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>
                <a:solidFill>
                  <a:srgbClr val="7030A0"/>
                </a:solidFill>
              </a:rPr>
              <a:t>Наш уголовный кодекс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«Преступление и наказание»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«Права и обязанности школьников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«Конституция моей страны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«Мораль и право»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>
                <a:solidFill>
                  <a:srgbClr val="7030A0"/>
                </a:solidFill>
              </a:rPr>
              <a:t>Кодекс поведения современного человека»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«Административная и уголовная ответственность несовершеннолетних и их родителей»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«Мои права и обязанности»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«Проступок. Правонарушение. Преступление»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50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9961">
            <a:alpha val="1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5178" y="348443"/>
            <a:ext cx="6291583" cy="720079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«Весёлые перемены»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(совместно с психологом.)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434" y="980728"/>
            <a:ext cx="8372046" cy="864096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solidFill>
                  <a:schemeClr val="tx1"/>
                </a:solidFill>
              </a:rPr>
              <a:t>Во время перемен обучающиеся вовлекаются в игровую деятельность и танцевальные разминки.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AutoShape 4" descr="Областной центр культуры, народного творчества и кино | Нов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EEV\Downloads\IMG-20211021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3" y="2636912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EV\Downloads\IMG_20230303_130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42" y="2636912"/>
            <a:ext cx="3743286" cy="28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8913"/>
            <a:ext cx="8964613" cy="338455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000" dirty="0">
                <a:latin typeface="Arial"/>
              </a:rPr>
              <a:t>Федеральный Закон «Об образовании в Российской Федерации</a:t>
            </a:r>
            <a:r>
              <a:rPr lang="ru-RU" sz="2000" dirty="0" smtClean="0">
                <a:latin typeface="Arial"/>
              </a:rPr>
              <a:t>»,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"/>
              </a:rPr>
              <a:t>Федеральный </a:t>
            </a:r>
            <a:r>
              <a:rPr lang="ru-RU" sz="2000" dirty="0">
                <a:latin typeface="Arial"/>
              </a:rPr>
              <a:t>государственный образовательный стандарт основного </a:t>
            </a:r>
            <a:r>
              <a:rPr lang="ru-RU" sz="2000" dirty="0" smtClean="0">
                <a:latin typeface="Arial"/>
              </a:rPr>
              <a:t>общего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"/>
              </a:rPr>
              <a:t>образования</a:t>
            </a:r>
            <a:r>
              <a:rPr lang="ru-RU" sz="2000" dirty="0">
                <a:latin typeface="Arial"/>
              </a:rPr>
              <a:t>, «Стратегия развития воспитания в РФ на период до </a:t>
            </a:r>
            <a:r>
              <a:rPr lang="ru-RU" sz="2000" dirty="0" smtClean="0">
                <a:latin typeface="Arial"/>
              </a:rPr>
              <a:t>2025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"/>
              </a:rPr>
              <a:t>года</a:t>
            </a:r>
            <a:r>
              <a:rPr lang="ru-RU" sz="2000" dirty="0">
                <a:latin typeface="Arial"/>
              </a:rPr>
              <a:t>» </a:t>
            </a:r>
            <a:r>
              <a:rPr lang="ru-RU" sz="2000" dirty="0" smtClean="0">
                <a:latin typeface="Arial"/>
              </a:rPr>
              <a:t> </a:t>
            </a:r>
            <a:r>
              <a:rPr lang="ru-RU" sz="2000" dirty="0">
                <a:latin typeface="Arial"/>
              </a:rPr>
              <a:t>подчеркивают, что правовое воспитание – одно </a:t>
            </a:r>
            <a:r>
              <a:rPr lang="ru-RU" sz="2000">
                <a:latin typeface="Arial"/>
              </a:rPr>
              <a:t>из </a:t>
            </a:r>
            <a:r>
              <a:rPr lang="ru-RU" sz="2000" smtClean="0">
                <a:latin typeface="Arial"/>
              </a:rPr>
              <a:t>ведущих направлений </a:t>
            </a:r>
            <a:r>
              <a:rPr lang="ru-RU" sz="2000" dirty="0">
                <a:latin typeface="Arial"/>
              </a:rPr>
              <a:t>в социализации обучающихся. Подрастающее </a:t>
            </a:r>
            <a:r>
              <a:rPr lang="ru-RU" sz="2000" dirty="0" smtClean="0">
                <a:latin typeface="Arial"/>
              </a:rPr>
              <a:t>поколение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"/>
              </a:rPr>
              <a:t>необходимо </a:t>
            </a:r>
            <a:r>
              <a:rPr lang="ru-RU" sz="2000" dirty="0">
                <a:latin typeface="Arial"/>
              </a:rPr>
              <a:t>научить законопослушности, грамотному </a:t>
            </a:r>
            <a:r>
              <a:rPr lang="ru-RU" sz="2000" dirty="0" smtClean="0">
                <a:latin typeface="Arial"/>
              </a:rPr>
              <a:t>использованию</a:t>
            </a:r>
            <a:r>
              <a:rPr lang="ru-RU" sz="2000" dirty="0"/>
              <a:t> </a:t>
            </a:r>
            <a:r>
              <a:rPr lang="ru-RU" sz="2000" b="1" dirty="0" smtClean="0"/>
              <a:t>зак</a:t>
            </a:r>
            <a:r>
              <a:rPr lang="ru-RU" sz="2000" dirty="0" smtClean="0">
                <a:latin typeface="Arial"/>
              </a:rPr>
              <a:t>онов </a:t>
            </a:r>
            <a:r>
              <a:rPr lang="ru-RU" sz="2000" dirty="0">
                <a:latin typeface="Arial"/>
              </a:rPr>
              <a:t>в повседневной жизни, сформировать ценности и </a:t>
            </a:r>
            <a:r>
              <a:rPr lang="ru-RU" sz="2000" dirty="0" smtClean="0">
                <a:latin typeface="Arial"/>
              </a:rPr>
              <a:t>убеждения, основанные </a:t>
            </a:r>
            <a:r>
              <a:rPr lang="ru-RU" sz="2000" dirty="0">
                <a:latin typeface="Arial"/>
              </a:rPr>
              <a:t>на глубоком осознании правовых норм и правил.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19" y="4077071"/>
            <a:ext cx="1626377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425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89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471338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Исследования показали, что правильная организация досуга повышает уровень  правовой  культуры обучающихся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ОДОД «Новое поколение»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EEV\Desktop\22-23 соц. педагог\20-21 соц.пед\ФоТО\IMG_20201102_134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04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628800"/>
            <a:ext cx="7596832" cy="44973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Организация просмотров фильмов по правовой теме в классах и обсуждение увиденного.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 Выставка  литературы на правовую тематику.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Вовлечение обучающихся «</a:t>
            </a:r>
            <a:r>
              <a:rPr lang="ru-RU" dirty="0">
                <a:solidFill>
                  <a:srgbClr val="7030A0"/>
                </a:solidFill>
              </a:rPr>
              <a:t>г</a:t>
            </a:r>
            <a:r>
              <a:rPr lang="ru-RU" dirty="0" smtClean="0">
                <a:solidFill>
                  <a:srgbClr val="7030A0"/>
                </a:solidFill>
              </a:rPr>
              <a:t>руппы риска» в работу по приему макулатуры и её погрузки в машину.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Организация в библиотеке им. Шолохова лекций по правовой грамотности для обучающихся 5-8х классов.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Педагог - библиотекарь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93650"/>
            <a:ext cx="2854399" cy="214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336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Встречи с инспектором ОДН и представителями юридического ВУЗа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816424" cy="28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44258"/>
            <a:ext cx="2880320" cy="383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80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24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Для того, чтобы прививать дух права, создавать </a:t>
            </a:r>
            <a:r>
              <a:rPr lang="ru-RU" sz="24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правосознание должно </a:t>
            </a:r>
            <a:r>
              <a:rPr lang="ru-RU" sz="24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быть уважение прав ученика в школе. В школе </a:t>
            </a:r>
            <a:r>
              <a:rPr lang="ru-RU" sz="24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должен быть </a:t>
            </a:r>
            <a:r>
              <a:rPr lang="ru-RU" sz="24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создан свой уклад таким, чтобы он </a:t>
            </a:r>
            <a:r>
              <a:rPr lang="ru-RU" sz="24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был олицетворением правового </a:t>
            </a:r>
            <a:r>
              <a:rPr lang="ru-RU" sz="24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сообщества. </a:t>
            </a:r>
            <a:br>
              <a:rPr lang="ru-RU" sz="24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747897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34422"/>
            <a:ext cx="5523297" cy="392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88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740848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Не быть подчиненным никакому закону, значит быть лишенным самой спасительной защиты, ибо законы должны нас защищать не только от других, но и от себя </a:t>
            </a:r>
            <a:r>
              <a:rPr lang="ru-RU" b="1" dirty="0" smtClean="0">
                <a:solidFill>
                  <a:srgbClr val="7030A0"/>
                </a:solidFill>
              </a:rPr>
              <a:t>самих.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Г</a:t>
            </a:r>
            <a:r>
              <a:rPr lang="ru-RU" b="1" i="1" dirty="0">
                <a:solidFill>
                  <a:srgbClr val="7030A0"/>
                </a:solidFill>
              </a:rPr>
              <a:t>. </a:t>
            </a:r>
            <a:r>
              <a:rPr lang="ru-RU" b="1" i="1" dirty="0" smtClean="0">
                <a:solidFill>
                  <a:srgbClr val="7030A0"/>
                </a:solidFill>
              </a:rPr>
              <a:t>Гейне</a:t>
            </a:r>
          </a:p>
          <a:p>
            <a:pPr marL="0" indent="0" algn="just">
              <a:buNone/>
            </a:pPr>
            <a:endParaRPr lang="ru-RU" b="1" i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Умей </a:t>
            </a:r>
            <a:r>
              <a:rPr lang="ru-RU" sz="2600" b="1" dirty="0">
                <a:solidFill>
                  <a:srgbClr val="7030A0"/>
                </a:solidFill>
              </a:rPr>
              <a:t>подчиняться закону, дисциплине, порядку... Умение подчиняться... законам — высшее выражение свободы. </a:t>
            </a:r>
            <a:r>
              <a:rPr lang="ru-RU" sz="2600" b="1" i="1" dirty="0" smtClean="0">
                <a:solidFill>
                  <a:srgbClr val="7030A0"/>
                </a:solidFill>
              </a:rPr>
              <a:t> </a:t>
            </a:r>
            <a:endParaRPr lang="ru-RU" sz="2600" b="1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ru-RU" sz="26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rgbClr val="7030A0"/>
                </a:solidFill>
              </a:rPr>
              <a:t> </a:t>
            </a:r>
            <a:r>
              <a:rPr lang="ru-RU" sz="2600" b="1" dirty="0" smtClean="0">
                <a:solidFill>
                  <a:srgbClr val="7030A0"/>
                </a:solidFill>
              </a:rPr>
              <a:t>                                                                      В. Сухомлинс</a:t>
            </a:r>
            <a:r>
              <a:rPr lang="ru-RU" sz="2600" b="1" dirty="0" smtClean="0"/>
              <a:t>кий</a:t>
            </a:r>
            <a:endParaRPr lang="ru-RU" sz="2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7030A0"/>
                </a:solidFill>
                <a:latin typeface="+mn-lt"/>
              </a:rPr>
              <a:t>Законы нужны не только для того, чтобы устрашать граждан, но и для того, чтобы помогать им.</a:t>
            </a:r>
            <a:br>
              <a:rPr lang="ru-RU" sz="2700" b="1" dirty="0">
                <a:solidFill>
                  <a:srgbClr val="7030A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7030A0"/>
                </a:solidFill>
                <a:latin typeface="+mn-lt"/>
              </a:rPr>
              <a:t>                                                                                        </a:t>
            </a:r>
            <a:r>
              <a:rPr lang="ru-RU" sz="2700" b="1" i="1" dirty="0" smtClean="0">
                <a:solidFill>
                  <a:srgbClr val="7030A0"/>
                </a:solidFill>
                <a:latin typeface="+mn-lt"/>
              </a:rPr>
              <a:t>Ф</a:t>
            </a:r>
            <a:r>
              <a:rPr lang="ru-RU" sz="2700" b="1" i="1" dirty="0">
                <a:solidFill>
                  <a:srgbClr val="7030A0"/>
                </a:solidFill>
                <a:latin typeface="+mn-lt"/>
              </a:rPr>
              <a:t>. Вольтер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804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2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6724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6027762" cy="265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73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251520" y="404664"/>
            <a:ext cx="3744416" cy="3887936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Candara" pitchFamily="34" charset="0"/>
              </a:rPr>
              <a:t>Главной задачей правового воспитания </a:t>
            </a:r>
            <a:r>
              <a:rPr lang="ru-RU" dirty="0" smtClean="0">
                <a:solidFill>
                  <a:srgbClr val="7030A0"/>
                </a:solidFill>
                <a:latin typeface="Candara" pitchFamily="34" charset="0"/>
              </a:rPr>
              <a:t>является выработка уважительного </a:t>
            </a:r>
            <a:r>
              <a:rPr lang="ru-RU" dirty="0">
                <a:solidFill>
                  <a:srgbClr val="7030A0"/>
                </a:solidFill>
                <a:latin typeface="Candara" pitchFamily="34" charset="0"/>
              </a:rPr>
              <a:t>отношения гражданина к праву, к закону, к</a:t>
            </a:r>
            <a:br>
              <a:rPr lang="ru-RU" dirty="0">
                <a:solidFill>
                  <a:srgbClr val="7030A0"/>
                </a:solidFill>
                <a:latin typeface="Candara" pitchFamily="34" charset="0"/>
              </a:rPr>
            </a:br>
            <a:r>
              <a:rPr lang="ru-RU" dirty="0">
                <a:solidFill>
                  <a:srgbClr val="7030A0"/>
                </a:solidFill>
                <a:latin typeface="Candara" pitchFamily="34" charset="0"/>
              </a:rPr>
              <a:t>общечеловеческим ценностям, а также формирования чувства убежденности в эффективности правовых норм.</a:t>
            </a:r>
            <a:br>
              <a:rPr lang="ru-RU" dirty="0">
                <a:solidFill>
                  <a:srgbClr val="7030A0"/>
                </a:solidFill>
                <a:latin typeface="Candara" pitchFamily="34" charset="0"/>
              </a:rPr>
            </a:br>
            <a:endParaRPr lang="ru-RU" dirty="0">
              <a:solidFill>
                <a:srgbClr val="7030A0"/>
              </a:solidFill>
              <a:latin typeface="Candara" pitchFamily="34" charset="0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5148065" y="404663"/>
            <a:ext cx="3672407" cy="3672409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Candara" pitchFamily="34" charset="0"/>
              </a:rPr>
              <a:t>Результатом правового воспитания </a:t>
            </a:r>
            <a:r>
              <a:rPr lang="ru-RU" dirty="0">
                <a:solidFill>
                  <a:prstClr val="black"/>
                </a:solidFill>
                <a:latin typeface="Candara" pitchFamily="34" charset="0"/>
              </a:rPr>
              <a:t>является </a:t>
            </a:r>
            <a:r>
              <a:rPr lang="ru-RU" dirty="0">
                <a:solidFill>
                  <a:srgbClr val="7030A0"/>
                </a:solidFill>
                <a:latin typeface="Candara" pitchFamily="34" charset="0"/>
              </a:rPr>
              <a:t>уровень правовой воспитанности – комплексное свойство личности, которое характеризуется наличием </a:t>
            </a:r>
            <a:r>
              <a:rPr lang="ru-RU" dirty="0" smtClean="0">
                <a:solidFill>
                  <a:srgbClr val="7030A0"/>
                </a:solidFill>
                <a:latin typeface="Candara" pitchFamily="34" charset="0"/>
              </a:rPr>
              <a:t>и степенью </a:t>
            </a:r>
            <a:r>
              <a:rPr lang="ru-RU" dirty="0" err="1">
                <a:solidFill>
                  <a:srgbClr val="7030A0"/>
                </a:solidFill>
                <a:latin typeface="Candara" pitchFamily="34" charset="0"/>
              </a:rPr>
              <a:t>сформированности</a:t>
            </a:r>
            <a:r>
              <a:rPr lang="ru-RU" dirty="0">
                <a:solidFill>
                  <a:srgbClr val="7030A0"/>
                </a:solidFill>
                <a:latin typeface="Candara" pitchFamily="34" charset="0"/>
              </a:rPr>
              <a:t> у нее знаний, убеждений, мнений и сознательным выбором норм поведения.</a:t>
            </a:r>
            <a:br>
              <a:rPr lang="ru-RU" dirty="0">
                <a:solidFill>
                  <a:srgbClr val="7030A0"/>
                </a:solidFill>
                <a:latin typeface="Candara" pitchFamily="34" charset="0"/>
              </a:rPr>
            </a:br>
            <a:endParaRPr lang="ru-RU" dirty="0">
              <a:solidFill>
                <a:srgbClr val="7030A0"/>
              </a:solidFill>
              <a:latin typeface="Candara" pitchFamily="34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7"/>
            <a:ext cx="3545011" cy="236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91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правового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правовые знания содействуют правильному пониманию школьниками общественных явлений;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дают возможность правильно ориентироваться в жизни;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</a:rPr>
              <a:t>у</a:t>
            </a:r>
            <a:r>
              <a:rPr lang="ru-RU" dirty="0" smtClean="0">
                <a:solidFill>
                  <a:srgbClr val="7030A0"/>
                </a:solidFill>
              </a:rPr>
              <a:t>меть определять грань между дозволенным и запрещенным;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Выбирать законные пути и средства защиты личных прав и интересов.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8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280920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9C5252"/>
              </a:buClr>
              <a:buSzPct val="100000"/>
            </a:pPr>
            <a:r>
              <a:rPr lang="ru-RU" sz="2000" dirty="0" smtClean="0"/>
              <a:t> </a:t>
            </a:r>
          </a:p>
          <a:p>
            <a:pPr lvl="0" algn="just">
              <a:spcBef>
                <a:spcPct val="20000"/>
              </a:spcBef>
              <a:buClr>
                <a:srgbClr val="9C5252"/>
              </a:buClr>
              <a:buSzPct val="100000"/>
            </a:pPr>
            <a:r>
              <a:rPr lang="ru-RU" sz="2400" dirty="0" smtClean="0">
                <a:solidFill>
                  <a:srgbClr val="7030A0"/>
                </a:solidFill>
                <a:latin typeface="Candara" pitchFamily="34" charset="0"/>
              </a:rPr>
              <a:t>Формирование </a:t>
            </a:r>
            <a:r>
              <a:rPr lang="ru-RU" sz="2400" dirty="0">
                <a:solidFill>
                  <a:srgbClr val="7030A0"/>
                </a:solidFill>
                <a:latin typeface="Candara" pitchFamily="34" charset="0"/>
              </a:rPr>
              <a:t>правовых знаний учащихся </a:t>
            </a:r>
            <a:r>
              <a:rPr lang="ru-RU" sz="2400" dirty="0" smtClean="0">
                <a:solidFill>
                  <a:srgbClr val="7030A0"/>
                </a:solidFill>
                <a:latin typeface="Candara" pitchFamily="34" charset="0"/>
              </a:rPr>
              <a:t>проводится в</a:t>
            </a:r>
            <a:br>
              <a:rPr lang="ru-RU" sz="2400" dirty="0" smtClean="0">
                <a:solidFill>
                  <a:srgbClr val="7030A0"/>
                </a:solidFill>
                <a:latin typeface="Candara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andara" pitchFamily="34" charset="0"/>
              </a:rPr>
              <a:t>тесном сотрудничестве  администрации школы, социального педагога,</a:t>
            </a:r>
            <a:r>
              <a:rPr lang="ru-RU" sz="2400" dirty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Candara" pitchFamily="34" charset="0"/>
              </a:rPr>
              <a:t>педагога-психолога, классных руководителей и учителей-</a:t>
            </a:r>
            <a:br>
              <a:rPr lang="ru-RU" sz="2400" dirty="0" smtClean="0">
                <a:solidFill>
                  <a:srgbClr val="7030A0"/>
                </a:solidFill>
                <a:latin typeface="Candara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andara" pitchFamily="34" charset="0"/>
              </a:rPr>
              <a:t>предметников. </a:t>
            </a:r>
          </a:p>
          <a:p>
            <a:pPr lvl="0" algn="just">
              <a:spcBef>
                <a:spcPct val="20000"/>
              </a:spcBef>
              <a:buClr>
                <a:srgbClr val="9C5252"/>
              </a:buClr>
              <a:buSzPct val="100000"/>
            </a:pPr>
            <a:r>
              <a:rPr lang="ru-RU" sz="2400" dirty="0" smtClean="0">
                <a:solidFill>
                  <a:srgbClr val="7030A0"/>
                </a:solidFill>
                <a:latin typeface="Candara" pitchFamily="34" charset="0"/>
              </a:rPr>
              <a:t>Кроме того, привлекаются к совместной работе инспектор 8 отдела ОДН УМВД, специалисты ЦППС Кировского района и специалисты «Центра помощи семье и детям Кировского района».</a:t>
            </a:r>
            <a:endParaRPr lang="ru-RU" sz="2400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66" y="4327994"/>
            <a:ext cx="1691134" cy="229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0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Заместитель директора по воспитательной работе.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Социальный педагог.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Педагог – психолог.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Педагог – организатор.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Библиотекарь.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/>
              </a:rPr>
              <a:t>Воспитательная служба 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школы – это коллектив единомышленников 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142" y="4437112"/>
            <a:ext cx="3263297" cy="209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77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1700808"/>
            <a:ext cx="7452816" cy="4425355"/>
          </a:xfrm>
        </p:spPr>
        <p:txBody>
          <a:bodyPr/>
          <a:lstStyle/>
          <a:p>
            <a:pPr lvl="0">
              <a:buClr>
                <a:srgbClr val="31B6FD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7030A0"/>
                </a:solidFill>
              </a:rPr>
              <a:t>Заседаниях Совета профилактики правонарушений 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7030A0"/>
                </a:solidFill>
              </a:rPr>
              <a:t> Индивидуальных беседах с родителями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7030A0"/>
                </a:solidFill>
              </a:rPr>
              <a:t>Индивидуальных беседах с обучающимися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7030A0"/>
                </a:solidFill>
              </a:rPr>
              <a:t> Выходах в адрес проживания обучающихся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7030A0"/>
                </a:solidFill>
              </a:rPr>
              <a:t>Организации профилактических мероприятий для обучающихся, состоящих на ВШК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7030A0"/>
                </a:solidFill>
              </a:rPr>
              <a:t> Проведении Единых дней правовых знаний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</a:rPr>
              <a:t>Специалисты воспитательной службы совместно принимают участие в: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4685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5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7" cy="5073427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31B6FD"/>
              </a:buClr>
              <a:buNone/>
            </a:pPr>
            <a:r>
              <a:rPr lang="ru-RU" b="1" i="1" dirty="0">
                <a:solidFill>
                  <a:srgbClr val="073E87"/>
                </a:solidFill>
                <a:latin typeface="Times New Roman"/>
                <a:ea typeface="Times New Roman"/>
              </a:rPr>
              <a:t>Правое образование  родительской общественностью носит систематический и планомерный характер. </a:t>
            </a:r>
          </a:p>
          <a:p>
            <a:pPr lvl="0" algn="just">
              <a:buClr>
                <a:srgbClr val="31B6FD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073E87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Во время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родительских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собраний 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классным руководителем проводится работа по повышению уровня правовых знаний родителей. </a:t>
            </a:r>
          </a:p>
          <a:p>
            <a:pPr lvl="0" algn="just">
              <a:buClr>
                <a:srgbClr val="31B6FD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Совет родителей собирается каждую четверть и заместитель директора по ВР, социальный педагог и педагог – психолог проводят лекции на правовые темы и консультирование по интересующим родителей вопросам.</a:t>
            </a:r>
          </a:p>
          <a:p>
            <a:pPr lvl="0" algn="just">
              <a:buClr>
                <a:srgbClr val="31B6FD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На заседания Совета профилактики приглашаются инспектор ОДН и специалист органов опеки и попечительства МО «Дачное».</a:t>
            </a:r>
          </a:p>
          <a:p>
            <a:pPr lvl="0" algn="just">
              <a:buClr>
                <a:srgbClr val="31B6FD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Малые педагогические Советы объединяют учителей и специалистов воспитательной службы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</a:p>
          <a:p>
            <a:pPr lvl="0" algn="just">
              <a:buClr>
                <a:srgbClr val="31B6FD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Совместные консультации родителей  социальным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 педагогом 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и педагогом – психологом во время 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проведения Дней  открытых дверей.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</a:rPr>
              <a:t>Работа с </a:t>
            </a:r>
            <a:r>
              <a:rPr lang="ru-RU" sz="2400" b="1" dirty="0" smtClean="0">
                <a:solidFill>
                  <a:prstClr val="black"/>
                </a:solidFill>
              </a:rPr>
              <a:t>родителями воспитательной службы и учителей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95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EV\Desktop\22-23 соц. педагог\20-21 соц.пед\ФоТО\IMG_20201102_141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EEV\Desktop\22-23 соц. педагог\20-21 соц.пед\ФоТО\IMG_20201102_14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00200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09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3149</TotalTime>
  <Words>1431</Words>
  <Application>Microsoft Office PowerPoint</Application>
  <PresentationFormat>Экран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Государственное бюджетное общеобразовательное учреждение средняя общеобразовательная школа № 249 имени М.В. Маневича  Кировского района Санкт-Петербурга</vt:lpstr>
      <vt:lpstr>Презентация PowerPoint</vt:lpstr>
      <vt:lpstr>Презентация PowerPoint</vt:lpstr>
      <vt:lpstr>Значение правового воспитания</vt:lpstr>
      <vt:lpstr>Презентация PowerPoint</vt:lpstr>
      <vt:lpstr>Воспитательная служба школы – это коллектив единомышленников </vt:lpstr>
      <vt:lpstr>Специалисты воспитательной службы совместно принимают участие в:</vt:lpstr>
      <vt:lpstr>Работа с родителями воспитательной службы и учителей</vt:lpstr>
      <vt:lpstr>Презентация PowerPoint</vt:lpstr>
      <vt:lpstr>Правовое просвещение несовершеннолетних через учебный предмет «Обществознание»</vt:lpstr>
      <vt:lpstr>Правовое просвещение несовершеннолетних через учебный предмет «Обществознание»</vt:lpstr>
      <vt:lpstr>Презентация PowerPoint</vt:lpstr>
      <vt:lpstr>Педагог – организатор: школьное самоуправление как средство правового воспитания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Примерные темы бесед</vt:lpstr>
      <vt:lpstr>«Весёлые перемены» (совместно с психологом.)</vt:lpstr>
      <vt:lpstr>ОДОД «Новое поколение»</vt:lpstr>
      <vt:lpstr>Педагог - библиотекарь</vt:lpstr>
      <vt:lpstr>Встречи с инспектором ОДН и представителями юридического ВУЗа</vt:lpstr>
      <vt:lpstr>Для того, чтобы прививать дух права, создавать правосознание должно быть уважение прав ученика в школе. В школе должен быть создан свой уклад таким, чтобы он был олицетворением правового сообщества.  </vt:lpstr>
      <vt:lpstr>Законы нужны не только для того, чтобы устрашать граждан, но и для того, чтобы помогать им.                                                                                         Ф. Вольтер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EEV</cp:lastModifiedBy>
  <cp:revision>66</cp:revision>
  <cp:lastPrinted>2023-05-11T15:21:36Z</cp:lastPrinted>
  <dcterms:created xsi:type="dcterms:W3CDTF">2023-04-21T15:56:26Z</dcterms:created>
  <dcterms:modified xsi:type="dcterms:W3CDTF">2023-05-12T05:49:06Z</dcterms:modified>
</cp:coreProperties>
</file>