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3" r:id="rId5"/>
    <p:sldId id="259" r:id="rId6"/>
    <p:sldId id="274" r:id="rId7"/>
    <p:sldId id="275" r:id="rId8"/>
    <p:sldId id="261" r:id="rId9"/>
    <p:sldId id="262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D53C2C-B89E-49EA-83B2-38BD678DA60E}">
          <p14:sldIdLst>
            <p14:sldId id="256"/>
            <p14:sldId id="257"/>
            <p14:sldId id="258"/>
            <p14:sldId id="273"/>
            <p14:sldId id="259"/>
            <p14:sldId id="274"/>
            <p14:sldId id="275"/>
          </p14:sldIdLst>
        </p14:section>
        <p14:section name="Раздел без заголовка" id="{6EAD5B5A-06A8-4416-8833-C098F877D83B}">
          <p14:sldIdLst>
            <p14:sldId id="261"/>
            <p14:sldId id="262"/>
            <p14:sldId id="265"/>
            <p14:sldId id="266"/>
            <p14:sldId id="268"/>
            <p14:sldId id="267"/>
            <p14:sldId id="269"/>
            <p14:sldId id="270"/>
            <p14:sldId id="27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3851-D946-4298-B32B-519725DAA088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705D8-88F3-4B69-888B-B92608877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51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D76D-9173-420F-93E7-2C5B4538E99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056E-622D-4D2D-8CDB-C6861A010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2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5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9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3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1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2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9C62-FF34-468B-9683-D877091CBE6F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F756-F732-436B-83F1-13468930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7479" y="229229"/>
            <a:ext cx="7733413" cy="834028"/>
          </a:xfrm>
        </p:spPr>
        <p:txBody>
          <a:bodyPr>
            <a:normAutofit/>
          </a:bodyPr>
          <a:lstStyle/>
          <a:p>
            <a:r>
              <a:rPr lang="ru-RU" sz="4800" b="1" dirty="0"/>
              <a:t>МИГРАЦИЯ 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6819" y="3505198"/>
            <a:ext cx="7602279" cy="3070409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этого процесса в наше время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Основной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целью,</a:t>
            </a:r>
            <a:r>
              <a:rPr lang="ru-RU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стоящей перед сотрудниками образовательного учреждения, является полное включение детей-мигрантов в процесс активной жизнедеятельности школы.</a:t>
            </a:r>
          </a:p>
          <a:p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04405-E073-4B11-8AFB-3BE06CAAD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DC3F463-F6A9-4202-9939-21ED8A31BC99}"/>
              </a:ext>
            </a:extLst>
          </p:cNvPr>
          <p:cNvSpPr txBox="1">
            <a:spLocks/>
          </p:cNvSpPr>
          <p:nvPr/>
        </p:nvSpPr>
        <p:spPr>
          <a:xfrm>
            <a:off x="4316819" y="1233377"/>
            <a:ext cx="7733414" cy="2349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Миграция – это территориальное перемещение людей, связанное с пересечением границ (как внешних – государственных, так и внутренних – административно-территориальных образований) с целью перемены постоянного места жительства или временного пребывания на другой территории для учёбы или трудовой деятельности.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BEC748-249B-496B-84C2-1BA49DF28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8" y="2737254"/>
            <a:ext cx="3903474" cy="38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461" y="100788"/>
            <a:ext cx="8718697" cy="834028"/>
          </a:xfrm>
        </p:spPr>
        <p:txBody>
          <a:bodyPr>
            <a:noAutofit/>
          </a:bodyPr>
          <a:lstStyle/>
          <a:p>
            <a:r>
              <a:rPr lang="ru-RU" sz="3600" b="1" dirty="0"/>
              <a:t>КАРТА ВНОВЬ ПРИБЫВШЕГО УЧАЩЕГОСЯ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DE1532-FF5D-4CEE-A114-A6C627C2A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53" y="856142"/>
            <a:ext cx="4025135" cy="5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461" y="100788"/>
            <a:ext cx="8718697" cy="664756"/>
          </a:xfrm>
        </p:spPr>
        <p:txBody>
          <a:bodyPr>
            <a:noAutofit/>
          </a:bodyPr>
          <a:lstStyle/>
          <a:p>
            <a:r>
              <a:rPr lang="ru-RU" sz="4400" b="1" dirty="0"/>
              <a:t>ОБЩИЕ СВЕДЕНИЯ О РЕБЁНКЕ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28AC61-50A5-44E2-AE8A-810D1494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56" y="934816"/>
            <a:ext cx="4093153" cy="58223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79D66-A763-436D-A21B-543D09BEB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303" y="985893"/>
            <a:ext cx="4109375" cy="58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461" y="100788"/>
            <a:ext cx="8718697" cy="537165"/>
          </a:xfrm>
        </p:spPr>
        <p:txBody>
          <a:bodyPr>
            <a:noAutofit/>
          </a:bodyPr>
          <a:lstStyle/>
          <a:p>
            <a:r>
              <a:rPr lang="ru-RU" sz="2800" b="1" dirty="0"/>
              <a:t>БЕСЕДА КЛАССНОГО РУКОВОДИТЕЛЯ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27DCF-094C-47AA-968E-2BAE8543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69" y="895824"/>
            <a:ext cx="4018348" cy="58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9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461" y="100788"/>
            <a:ext cx="8718697" cy="834028"/>
          </a:xfrm>
        </p:spPr>
        <p:txBody>
          <a:bodyPr>
            <a:noAutofit/>
          </a:bodyPr>
          <a:lstStyle/>
          <a:p>
            <a:r>
              <a:rPr lang="ru-RU" sz="3600" b="1" dirty="0"/>
              <a:t>ТЕСТ ШКОЛЬНОЙ ТРЕВОЖНОСТИ ФИЛЛИПСА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0B193A-6E39-429D-A802-128A97E3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889" y="926545"/>
            <a:ext cx="4061290" cy="5830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61D509-283C-4848-A212-E897AC54F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764" y="839492"/>
            <a:ext cx="4164125" cy="59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461" y="100788"/>
            <a:ext cx="8718697" cy="834028"/>
          </a:xfrm>
        </p:spPr>
        <p:txBody>
          <a:bodyPr>
            <a:noAutofit/>
          </a:bodyPr>
          <a:lstStyle/>
          <a:p>
            <a:r>
              <a:rPr lang="ru-RU" sz="3600" b="1" dirty="0"/>
              <a:t>АНКЕТА ОЦЕНКИ МОТИВАЦИИ И МЕТОДИКИ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3A09C-C152-40E2-84B7-F99A88C48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29" y="1049111"/>
            <a:ext cx="4038561" cy="5808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A5515B-CABB-424E-9B45-C2F70CD1E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53" y="1049111"/>
            <a:ext cx="4038561" cy="57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5461" y="100788"/>
            <a:ext cx="8718697" cy="834028"/>
          </a:xfrm>
        </p:spPr>
        <p:txBody>
          <a:bodyPr>
            <a:noAutofit/>
          </a:bodyPr>
          <a:lstStyle/>
          <a:p>
            <a:r>
              <a:rPr lang="ru-RU" sz="3600" b="1" dirty="0"/>
              <a:t>ОПРОСНИК по определению темперамента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0FFA91-EFF6-4420-8E10-0BC1F80A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305" y="913505"/>
            <a:ext cx="4125584" cy="5843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45BFBB-0B99-4FE7-8B2C-F5B7DB1AC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199" y="1299995"/>
            <a:ext cx="3886648" cy="55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6484" y="100788"/>
            <a:ext cx="9037675" cy="664756"/>
          </a:xfrm>
        </p:spPr>
        <p:txBody>
          <a:bodyPr>
            <a:noAutofit/>
          </a:bodyPr>
          <a:lstStyle/>
          <a:p>
            <a:r>
              <a:rPr lang="ru-RU" sz="2800" b="1" dirty="0"/>
              <a:t>СОЦИОМЕТРИЧЕСКИЙ ОПРОС И ИНФОРМАЦИОННЫЙ ЛИСТ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58258"/>
            <a:ext cx="3289938" cy="22751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EC9CC-23FF-48E6-AC9F-7451AB99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97" y="1067894"/>
            <a:ext cx="4083878" cy="5689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BE80E0-8FBC-4A67-A7D3-227657DAC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468" y="1016937"/>
            <a:ext cx="4068532" cy="58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4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463B8-EED4-4DF5-81A0-5BBD7DC4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32090E0-780A-4B0A-B2BF-530EA42BD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488075"/>
              </p:ext>
            </p:extLst>
          </p:nvPr>
        </p:nvGraphicFramePr>
        <p:xfrm>
          <a:off x="3615070" y="365125"/>
          <a:ext cx="8027581" cy="63882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6321">
                  <a:extLst>
                    <a:ext uri="{9D8B030D-6E8A-4147-A177-3AD203B41FA5}">
                      <a16:colId xmlns:a16="http://schemas.microsoft.com/office/drawing/2014/main" val="2110947162"/>
                    </a:ext>
                  </a:extLst>
                </a:gridCol>
                <a:gridCol w="4110423">
                  <a:extLst>
                    <a:ext uri="{9D8B030D-6E8A-4147-A177-3AD203B41FA5}">
                      <a16:colId xmlns:a16="http://schemas.microsoft.com/office/drawing/2014/main" val="1846072833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3240469186"/>
                    </a:ext>
                  </a:extLst>
                </a:gridCol>
                <a:gridCol w="1793849">
                  <a:extLst>
                    <a:ext uri="{9D8B030D-6E8A-4147-A177-3AD203B41FA5}">
                      <a16:colId xmlns:a16="http://schemas.microsoft.com/office/drawing/2014/main" val="1566632212"/>
                    </a:ext>
                  </a:extLst>
                </a:gridCol>
              </a:tblGrid>
              <a:tr h="381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Сроки 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2642729819"/>
                  </a:ext>
                </a:extLst>
              </a:tr>
              <a:tr h="55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Ознакомление учащихся с Уставом, правилами внутреннего распорядка ГБОУ СОШ № 538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первая неделя*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Классный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руководитель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1384475293"/>
                  </a:ext>
                </a:extLst>
              </a:tr>
              <a:tr h="55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012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Назначение наставника из числа учащихся классного коллектива.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первая неделя*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Классный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руководитель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1897581728"/>
                  </a:ext>
                </a:extLst>
              </a:tr>
              <a:tr h="55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Работа с родителями учащихся (беседы, знакомства, консультации).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I </a:t>
                      </a:r>
                      <a:r>
                        <a:rPr lang="ru-RU" sz="1200">
                          <a:effectLst/>
                        </a:rPr>
                        <a:t>половина месяца*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Классный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руководитель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2227674677"/>
                  </a:ext>
                </a:extLst>
              </a:tr>
              <a:tr h="55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Беседы с учащимися об их взаимоотношениях с классным коллективом, успеваемости, интересах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и т. 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последняя неделя месяца*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Классный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руководитель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2083800400"/>
                  </a:ext>
                </a:extLst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Выявление индивидуальных особенностей, интересов учащихся, вовлечение их в кружки, клубы по интересам.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последняя неделя месяца*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Социальный педагог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369371842"/>
                  </a:ext>
                </a:extLst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Тренинг сплочения классного коллектива.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первая неделя второго месяца*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Педагог-психолог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4104934392"/>
                  </a:ext>
                </a:extLst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01295" algn="l"/>
                        </a:tabLst>
                      </a:pPr>
                      <a:r>
                        <a:rPr lang="ru-RU" sz="1200">
                          <a:effectLst/>
                        </a:rPr>
                        <a:t>Проведение классного часа на тему «Дружба».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I половина </a:t>
                      </a:r>
                      <a:r>
                        <a:rPr lang="ru-RU" sz="1200">
                          <a:effectLst/>
                        </a:rPr>
                        <a:t>второго месяца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Классный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руководитель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3975328713"/>
                  </a:ext>
                </a:extLst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Проведение диагностики уровня социально-психологической адаптации учащихся.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половина второго месяца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Педагог-психолог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1736767872"/>
                  </a:ext>
                </a:extLst>
              </a:tr>
              <a:tr h="54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Проведение социометрии с целью изучения межличностных отношений в классном коллективе.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половина третьего месяца*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Социальный педагог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1006207622"/>
                  </a:ext>
                </a:extLst>
              </a:tr>
              <a:tr h="394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Проведение тренинга «Мы разные, но вместе мы едины».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I половина </a:t>
                      </a:r>
                      <a:r>
                        <a:rPr lang="ru-RU" sz="1200">
                          <a:effectLst/>
                        </a:rPr>
                        <a:t>четвертого месяца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Педагог-психолог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244715040"/>
                  </a:ext>
                </a:extLst>
              </a:tr>
              <a:tr h="55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Индивидуальные консультации с учащимися по результатам диагностики социально-психологической адаптации.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половина первого месяца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Педагог-психолог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extLst>
                  <a:ext uri="{0D108BD9-81ED-4DB2-BD59-A6C34878D82A}">
                    <a16:rowId xmlns:a16="http://schemas.microsoft.com/office/drawing/2014/main" val="222109357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6E8F0-0189-48F6-9CB0-5D8C290E1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58258"/>
            <a:ext cx="3289938" cy="22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6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4289" y="84016"/>
            <a:ext cx="7010400" cy="865924"/>
          </a:xfrm>
        </p:spPr>
        <p:txBody>
          <a:bodyPr>
            <a:normAutofit/>
          </a:bodyPr>
          <a:lstStyle/>
          <a:p>
            <a:r>
              <a:rPr lang="ru-RU" sz="4800" b="1" dirty="0"/>
              <a:t>ЦАРСКАЯ РОССИЯ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8300" y="1222252"/>
            <a:ext cx="6743700" cy="547626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«Миграционный бум», безусловно, начинается с Петра </a:t>
            </a:r>
            <a:r>
              <a:rPr lang="en-US" sz="2200" dirty="0"/>
              <a:t>I</a:t>
            </a:r>
            <a:r>
              <a:rPr lang="ru-RU" sz="2200" dirty="0"/>
              <a:t>.</a:t>
            </a:r>
          </a:p>
          <a:p>
            <a:r>
              <a:rPr lang="ru-RU" sz="2200" dirty="0"/>
              <a:t>Именно он стал приглашать в страну людей, которые захотят в ней остаться – корабельные мастера, флотоводцы, деятели науки и техники.</a:t>
            </a:r>
          </a:p>
          <a:p>
            <a:r>
              <a:rPr lang="ru-RU" sz="2200" dirty="0"/>
              <a:t>Позднее, при Екатерине </a:t>
            </a:r>
            <a:r>
              <a:rPr lang="en-US" sz="2200" dirty="0"/>
              <a:t>II</a:t>
            </a:r>
            <a:r>
              <a:rPr lang="ru-RU" sz="2200" dirty="0"/>
              <a:t>, такая практика стала более массовой.</a:t>
            </a:r>
          </a:p>
          <a:p>
            <a:r>
              <a:rPr lang="ru-RU" sz="2200" dirty="0"/>
              <a:t>Отличительной чертой, Царской России, являлось то, что мигранты селились обособленно от жителей остальной Империи.</a:t>
            </a:r>
          </a:p>
          <a:p>
            <a:r>
              <a:rPr lang="ru-RU" sz="2200" dirty="0"/>
              <a:t>Специалисты-иностранцы (в основном из Европы) были более образованы и имели более высокие профессиональные качества в сферах военного дела, медицины, государственного управления, поскольку европейские системы образования начали свое развитие куда раньше, чем российские и давали более углубленные знания и практические навыки</a:t>
            </a:r>
          </a:p>
          <a:p>
            <a:r>
              <a:rPr lang="ru-RU" sz="2200" dirty="0"/>
              <a:t>Наиболее богатые и статусные мигранты перебирались в Москву и Санкт-Петербург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99803B-3596-4989-8BF1-2D77E4D77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0" y="84015"/>
            <a:ext cx="3289938" cy="2275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2D220-6129-443A-A90F-7CF66B229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" y="2764465"/>
            <a:ext cx="5495059" cy="36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1637" y="195264"/>
            <a:ext cx="7042298" cy="538383"/>
          </a:xfrm>
        </p:spPr>
        <p:txBody>
          <a:bodyPr>
            <a:noAutofit/>
          </a:bodyPr>
          <a:lstStyle/>
          <a:p>
            <a:r>
              <a:rPr lang="ru-RU" sz="4400" dirty="0"/>
              <a:t>Дети мигрантов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7964" y="903767"/>
            <a:ext cx="7620002" cy="5603359"/>
          </a:xfrm>
        </p:spPr>
        <p:txBody>
          <a:bodyPr>
            <a:noAutofit/>
          </a:bodyPr>
          <a:lstStyle/>
          <a:p>
            <a:pPr indent="44958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последние десятилетия в России усилился процесс миграции населения, в связи с этим выходцев из республик СНГ, в основном из Киргизии, Таджикистана и Узбекистана, сейчас можно встретить практически в каждом классе.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целью,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стоящей перед сотрудниками образовательного учреждения, является полное включение детей-мигрантов в процесс активной жизнедеятельности школы.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обучении детей-мигрантов педагоги сталкиваются со следующими проблемами: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языкового барьера.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Психологический стресс.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в подготовке домашнего задания.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помощи родителей.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F1E5FF-DCC1-4BBF-BF27-ADF0CC261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7CB496-4BD3-46A9-8689-4DAFDBB93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2819399"/>
            <a:ext cx="3969955" cy="24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1393" y="177921"/>
            <a:ext cx="8304030" cy="587624"/>
          </a:xfrm>
        </p:spPr>
        <p:txBody>
          <a:bodyPr>
            <a:normAutofit/>
          </a:bodyPr>
          <a:lstStyle/>
          <a:p>
            <a:r>
              <a:rPr lang="ru-RU" sz="2800" b="1" dirty="0"/>
              <a:t>ИЗМЕНЕНИЯ ЧИСЛЕННОСТИ ДЕТЕЙ МИГРАНТОВ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1858" y="967106"/>
            <a:ext cx="8304030" cy="1193680"/>
          </a:xfrm>
        </p:spPr>
        <p:txBody>
          <a:bodyPr>
            <a:normAutofit fontScale="925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полтора года количество детей этой категории несколько снизилось по причине приобретения гражданства Российской Федерации.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ГРАФИК ИЗМЕНЕНИЯ ЧИСЛЕННОСТИ ДЕТЕЙ МИГРАНТОВ С 2019 по 2025 год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1F91C-237C-4B6E-8CD6-42CF69120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D7D3F5-585A-444D-A61F-81F884DB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4" y="2228100"/>
            <a:ext cx="11844669" cy="44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4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3926" y="222250"/>
            <a:ext cx="8070111" cy="550069"/>
          </a:xfrm>
        </p:spPr>
        <p:txBody>
          <a:bodyPr>
            <a:normAutofit/>
          </a:bodyPr>
          <a:lstStyle/>
          <a:p>
            <a:r>
              <a:rPr lang="ru-RU" sz="3200" b="1" dirty="0"/>
              <a:t>СОЦИАЛЬНЫЙ ПАСПОРТ ГБОУ СОШ № 538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1F91C-237C-4B6E-8CD6-42CF69120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0225D40-4451-4AA6-BF78-DA60A6202935}"/>
              </a:ext>
            </a:extLst>
          </p:cNvPr>
          <p:cNvSpPr txBox="1">
            <a:spLocks/>
          </p:cNvSpPr>
          <p:nvPr/>
        </p:nvSpPr>
        <p:spPr>
          <a:xfrm>
            <a:off x="489096" y="3984810"/>
            <a:ext cx="46606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21CBE41-4240-4109-83B0-F488CF9F75A1}"/>
              </a:ext>
            </a:extLst>
          </p:cNvPr>
          <p:cNvSpPr txBox="1">
            <a:spLocks/>
          </p:cNvSpPr>
          <p:nvPr/>
        </p:nvSpPr>
        <p:spPr>
          <a:xfrm>
            <a:off x="552890" y="4241699"/>
            <a:ext cx="46606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E5E244-BF5B-448F-960E-1330DD96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065" y="772319"/>
            <a:ext cx="4025089" cy="57036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288CD2-D849-4EBC-846D-6999F77CD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948" y="949531"/>
            <a:ext cx="4025089" cy="57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7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3926" y="222250"/>
            <a:ext cx="8070111" cy="550069"/>
          </a:xfrm>
        </p:spPr>
        <p:txBody>
          <a:bodyPr>
            <a:normAutofit/>
          </a:bodyPr>
          <a:lstStyle/>
          <a:p>
            <a:r>
              <a:rPr lang="ru-RU" sz="3200" b="1" dirty="0"/>
              <a:t>ПОДДЕРЖКА И СОЦИАЛИЗАЦИЯ ДЕТЕЙ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1F91C-237C-4B6E-8CD6-42CF69120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0225D40-4451-4AA6-BF78-DA60A6202935}"/>
              </a:ext>
            </a:extLst>
          </p:cNvPr>
          <p:cNvSpPr txBox="1">
            <a:spLocks/>
          </p:cNvSpPr>
          <p:nvPr/>
        </p:nvSpPr>
        <p:spPr>
          <a:xfrm>
            <a:off x="489096" y="3984810"/>
            <a:ext cx="46606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21CBE41-4240-4109-83B0-F488CF9F75A1}"/>
              </a:ext>
            </a:extLst>
          </p:cNvPr>
          <p:cNvSpPr txBox="1">
            <a:spLocks/>
          </p:cNvSpPr>
          <p:nvPr/>
        </p:nvSpPr>
        <p:spPr>
          <a:xfrm>
            <a:off x="552890" y="4241699"/>
            <a:ext cx="46606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598F1-B4DE-4C3E-9348-2CC6B8D7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34" y="772319"/>
            <a:ext cx="7219508" cy="27683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EFFE8C-A9BF-4667-ADD7-4786B260B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334" y="3700130"/>
            <a:ext cx="7219508" cy="31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3926" y="222250"/>
            <a:ext cx="8070111" cy="550069"/>
          </a:xfrm>
        </p:spPr>
        <p:txBody>
          <a:bodyPr>
            <a:normAutofit/>
          </a:bodyPr>
          <a:lstStyle/>
          <a:p>
            <a:r>
              <a:rPr lang="ru-RU" sz="3200" b="1" dirty="0"/>
              <a:t>ПОДДЕРЖКА И СОЦИАЛИЗАЦИЯ ДЕТЕЙ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1F91C-237C-4B6E-8CD6-42CF69120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0225D40-4451-4AA6-BF78-DA60A6202935}"/>
              </a:ext>
            </a:extLst>
          </p:cNvPr>
          <p:cNvSpPr txBox="1">
            <a:spLocks/>
          </p:cNvSpPr>
          <p:nvPr/>
        </p:nvSpPr>
        <p:spPr>
          <a:xfrm>
            <a:off x="489096" y="3984810"/>
            <a:ext cx="46606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21CBE41-4240-4109-83B0-F488CF9F75A1}"/>
              </a:ext>
            </a:extLst>
          </p:cNvPr>
          <p:cNvSpPr txBox="1">
            <a:spLocks/>
          </p:cNvSpPr>
          <p:nvPr/>
        </p:nvSpPr>
        <p:spPr>
          <a:xfrm>
            <a:off x="552890" y="4241699"/>
            <a:ext cx="466060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1F88CE-8D4C-4333-8288-D9F77EA72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06" y="772319"/>
            <a:ext cx="7127141" cy="32124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02B656-8A1A-47F6-91EF-68C5DD58F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79" y="3984810"/>
            <a:ext cx="7268905" cy="26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0476" y="637953"/>
            <a:ext cx="8569842" cy="5890438"/>
          </a:xfrm>
        </p:spPr>
        <p:txBody>
          <a:bodyPr>
            <a:normAutofit/>
          </a:bodyPr>
          <a:lstStyle/>
          <a:p>
            <a:pPr indent="44958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2022 года в нашей школе реализуется программа «Адаптации вновь прибывшего ребенка».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достижения этой цели решаются следующие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 учащихся - мигрантов для выявления уровня развития устной и письменной речи, уровня предметных знаний, соответствующих возрасту;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состояния психического развития, оценка уровня тревожности, учебной мотивации, изучения поведения;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культурной адаптации.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социальной характеристики семьи, налаживание связи «школа-семья». Миграционной истории.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стратегии семьи: Заинтересованность в получении гражданства/ Заработок/ Временное проживание.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Повторная диагностика через 3 месяца.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Связь с Благотворительными фондами. АНО «Дети Петербурга».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создаем единую образовательную среду для всех учащихся нашей школы, в которой каждый ребенок получает внимание и поддержку вне зависимости от национальной принадлежности, а каждый родитель может рассчитывать на уважение и доверие. Мы создаем такие условия, в которых культурные ценности разных народов успешно сочетаются с культурой России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8D83AE-4DA2-4660-B0B3-0A7E5639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8596" y="100788"/>
            <a:ext cx="7623544" cy="551925"/>
          </a:xfrm>
        </p:spPr>
        <p:txBody>
          <a:bodyPr>
            <a:normAutofit/>
          </a:bodyPr>
          <a:lstStyle/>
          <a:p>
            <a:r>
              <a:rPr lang="ru-RU" sz="2800" b="1" dirty="0"/>
              <a:t>МАТЕРИАЛЫ ДЛЯ УСТНОГО ТЕСТИРОВАНИЯ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4174D-0249-4B92-9E5D-BDE5E47D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00788"/>
            <a:ext cx="3289938" cy="22751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8F337A-4C20-4A85-BFFE-73B3B9BED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343" y="781153"/>
            <a:ext cx="3990975" cy="5448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809628-9FD4-4A90-A615-DA79FEEE4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343" y="1409700"/>
            <a:ext cx="4191000" cy="5448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1EFE5-C943-4C3E-B9DF-5EEE02FEC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3" y="3505303"/>
            <a:ext cx="3767705" cy="29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722</Words>
  <Application>Microsoft Office PowerPoint</Application>
  <PresentationFormat>Широкоэкранный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МИГРАЦИЯ В РОССИИ</vt:lpstr>
      <vt:lpstr>ЦАРСКАЯ РОССИЯ</vt:lpstr>
      <vt:lpstr>Дети мигрантов</vt:lpstr>
      <vt:lpstr>ИЗМЕНЕНИЯ ЧИСЛЕННОСТИ ДЕТЕЙ МИГРАНТОВ </vt:lpstr>
      <vt:lpstr>СОЦИАЛЬНЫЙ ПАСПОРТ ГБОУ СОШ № 538 </vt:lpstr>
      <vt:lpstr>ПОДДЕРЖКА И СОЦИАЛИЗАЦИЯ ДЕТЕЙ </vt:lpstr>
      <vt:lpstr>ПОДДЕРЖКА И СОЦИАЛИЗАЦИЯ ДЕТЕЙ </vt:lpstr>
      <vt:lpstr>Презентация PowerPoint</vt:lpstr>
      <vt:lpstr>МАТЕРИАЛЫ ДЛЯ УСТНОГО ТЕСТИРОВАНИЯ</vt:lpstr>
      <vt:lpstr>КАРТА ВНОВЬ ПРИБЫВШЕГО УЧАЩЕГОСЯ</vt:lpstr>
      <vt:lpstr>ОБЩИЕ СВЕДЕНИЯ О РЕБЁНКЕ</vt:lpstr>
      <vt:lpstr>БЕСЕДА КЛАССНОГО РУКОВОДИТЕЛЯ</vt:lpstr>
      <vt:lpstr>ТЕСТ ШКОЛЬНОЙ ТРЕВОЖНОСТИ ФИЛЛИПСА</vt:lpstr>
      <vt:lpstr>АНКЕТА ОЦЕНКИ МОТИВАЦИИ И МЕТОДИКИ</vt:lpstr>
      <vt:lpstr>ОПРОСНИК по определению темперамента</vt:lpstr>
      <vt:lpstr>СОЦИОМЕТРИЧЕСКИЙ ОПРОС И ИНФОРМАЦИОННЫЙ ЛИСТ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МИГРАЦИЯ</dc:title>
  <dc:creator>Жоголев Александр Спартакович</dc:creator>
  <cp:lastModifiedBy>Zhogolev</cp:lastModifiedBy>
  <cp:revision>42</cp:revision>
  <dcterms:created xsi:type="dcterms:W3CDTF">2025-04-10T11:31:27Z</dcterms:created>
  <dcterms:modified xsi:type="dcterms:W3CDTF">2025-04-10T22:40:25Z</dcterms:modified>
</cp:coreProperties>
</file>