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7" r:id="rId2"/>
    <p:sldId id="276" r:id="rId3"/>
    <p:sldId id="274" r:id="rId4"/>
    <p:sldId id="275" r:id="rId5"/>
    <p:sldId id="282" r:id="rId6"/>
    <p:sldId id="264" r:id="rId7"/>
    <p:sldId id="265" r:id="rId8"/>
    <p:sldId id="270" r:id="rId9"/>
    <p:sldId id="279" r:id="rId10"/>
    <p:sldId id="281" r:id="rId11"/>
    <p:sldId id="272" r:id="rId12"/>
    <p:sldId id="273" r:id="rId13"/>
    <p:sldId id="271" r:id="rId14"/>
    <p:sldId id="280" r:id="rId15"/>
    <p:sldId id="267" r:id="rId16"/>
    <p:sldId id="268" r:id="rId17"/>
    <p:sldId id="260" r:id="rId18"/>
    <p:sldId id="278" r:id="rId19"/>
    <p:sldId id="26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Лист1!$A$1:$A$2</c:f>
              <c:strCache>
                <c:ptCount val="2"/>
                <c:pt idx="0">
                  <c:v>всего учащихся</c:v>
                </c:pt>
                <c:pt idx="1">
                  <c:v>всего мигрантов</c:v>
                </c:pt>
              </c:strCache>
            </c:strRef>
          </c:cat>
          <c:val>
            <c:numRef>
              <c:f>Лист1!$B$1:$B$2</c:f>
              <c:numCache>
                <c:formatCode>General</c:formatCode>
                <c:ptCount val="2"/>
                <c:pt idx="0">
                  <c:v>630</c:v>
                </c:pt>
                <c:pt idx="1">
                  <c:v>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/>
              <a:t>Распределение по классам 2024-2025 учебный год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Лист1!$A$1:$A$9</c:f>
              <c:strCache>
                <c:ptCount val="9"/>
                <c:pt idx="0">
                  <c:v>1 классы</c:v>
                </c:pt>
                <c:pt idx="1">
                  <c:v>2 классы</c:v>
                </c:pt>
                <c:pt idx="2">
                  <c:v>3 классы</c:v>
                </c:pt>
                <c:pt idx="3">
                  <c:v>4 классы</c:v>
                </c:pt>
                <c:pt idx="4">
                  <c:v>5 классы</c:v>
                </c:pt>
                <c:pt idx="5">
                  <c:v>6 классы</c:v>
                </c:pt>
                <c:pt idx="6">
                  <c:v>7 классы</c:v>
                </c:pt>
                <c:pt idx="7">
                  <c:v>8 классы</c:v>
                </c:pt>
                <c:pt idx="8">
                  <c:v>9 классы</c:v>
                </c:pt>
              </c:strCache>
            </c:strRef>
          </c:cat>
          <c:val>
            <c:numRef>
              <c:f>Лист1!$B$1:$B$9</c:f>
              <c:numCache>
                <c:formatCode>General</c:formatCode>
                <c:ptCount val="9"/>
                <c:pt idx="0">
                  <c:v>9</c:v>
                </c:pt>
                <c:pt idx="1">
                  <c:v>15</c:v>
                </c:pt>
                <c:pt idx="2">
                  <c:v>14</c:v>
                </c:pt>
                <c:pt idx="3">
                  <c:v>4</c:v>
                </c:pt>
                <c:pt idx="4">
                  <c:v>9</c:v>
                </c:pt>
                <c:pt idx="5">
                  <c:v>7</c:v>
                </c:pt>
                <c:pt idx="6">
                  <c:v>6</c:v>
                </c:pt>
                <c:pt idx="7">
                  <c:v>6</c:v>
                </c:pt>
                <c:pt idx="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6781096"/>
        <c:axId val="176778744"/>
      </c:barChart>
      <c:catAx>
        <c:axId val="17678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6778744"/>
        <c:crosses val="autoZero"/>
        <c:auto val="1"/>
        <c:lblAlgn val="ctr"/>
        <c:lblOffset val="100"/>
        <c:noMultiLvlLbl val="0"/>
      </c:catAx>
      <c:valAx>
        <c:axId val="176778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6781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Распределение по странам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Лист1!$A$30:$A$36</c:f>
              <c:strCache>
                <c:ptCount val="7"/>
                <c:pt idx="0">
                  <c:v>Таджикистан</c:v>
                </c:pt>
                <c:pt idx="1">
                  <c:v>Эстония</c:v>
                </c:pt>
                <c:pt idx="2">
                  <c:v>Азербайджан</c:v>
                </c:pt>
                <c:pt idx="3">
                  <c:v>Киргизия</c:v>
                </c:pt>
                <c:pt idx="4">
                  <c:v>Украина</c:v>
                </c:pt>
                <c:pt idx="5">
                  <c:v>Армения</c:v>
                </c:pt>
                <c:pt idx="6">
                  <c:v>Молдавия</c:v>
                </c:pt>
              </c:strCache>
            </c:strRef>
          </c:cat>
          <c:val>
            <c:numRef>
              <c:f>Лист1!$B$30:$B$36</c:f>
              <c:numCache>
                <c:formatCode>General</c:formatCode>
                <c:ptCount val="7"/>
                <c:pt idx="0">
                  <c:v>46</c:v>
                </c:pt>
                <c:pt idx="1">
                  <c:v>2</c:v>
                </c:pt>
                <c:pt idx="2">
                  <c:v>7</c:v>
                </c:pt>
                <c:pt idx="3">
                  <c:v>5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6776784"/>
        <c:axId val="176776392"/>
      </c:barChart>
      <c:catAx>
        <c:axId val="176776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6776392"/>
        <c:crosses val="autoZero"/>
        <c:auto val="1"/>
        <c:lblAlgn val="ctr"/>
        <c:lblOffset val="100"/>
        <c:noMultiLvlLbl val="0"/>
      </c:catAx>
      <c:valAx>
        <c:axId val="176776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6776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13B-7B8A-4AFB-BB37-802BFAF874F0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1A652C4B-22B0-4778-A4E2-EC960650A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13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13B-7B8A-4AFB-BB37-802BFAF874F0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A652C4B-22B0-4778-A4E2-EC960650A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464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13B-7B8A-4AFB-BB37-802BFAF874F0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A652C4B-22B0-4778-A4E2-EC960650A99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1344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13B-7B8A-4AFB-BB37-802BFAF874F0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A652C4B-22B0-4778-A4E2-EC960650A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855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13B-7B8A-4AFB-BB37-802BFAF874F0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A652C4B-22B0-4778-A4E2-EC960650A99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4178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13B-7B8A-4AFB-BB37-802BFAF874F0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A652C4B-22B0-4778-A4E2-EC960650A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6583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13B-7B8A-4AFB-BB37-802BFAF874F0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2C4B-22B0-4778-A4E2-EC960650A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13B-7B8A-4AFB-BB37-802BFAF874F0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2C4B-22B0-4778-A4E2-EC960650A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46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13B-7B8A-4AFB-BB37-802BFAF874F0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2C4B-22B0-4778-A4E2-EC960650A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749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13B-7B8A-4AFB-BB37-802BFAF874F0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A652C4B-22B0-4778-A4E2-EC960650A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817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13B-7B8A-4AFB-BB37-802BFAF874F0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A652C4B-22B0-4778-A4E2-EC960650A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507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13B-7B8A-4AFB-BB37-802BFAF874F0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A652C4B-22B0-4778-A4E2-EC960650A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314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13B-7B8A-4AFB-BB37-802BFAF874F0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2C4B-22B0-4778-A4E2-EC960650A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532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13B-7B8A-4AFB-BB37-802BFAF874F0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2C4B-22B0-4778-A4E2-EC960650A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694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13B-7B8A-4AFB-BB37-802BFAF874F0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2C4B-22B0-4778-A4E2-EC960650A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13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13B-7B8A-4AFB-BB37-802BFAF874F0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A652C4B-22B0-4778-A4E2-EC960650A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20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9513B-7B8A-4AFB-BB37-802BFAF874F0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A652C4B-22B0-4778-A4E2-EC960650A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29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base.garant.ru/184755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emlin.ru/acts/bank/36512" TargetMode="External"/><Relationship Id="rId2" Type="http://schemas.openxmlformats.org/officeDocument/2006/relationships/hyperlink" Target="https://www.garant.ru/products/ipo/prime/doc/70088244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tic.government.ru/media/files/AsA9RAyYVAJnoBuKgH0qEJA9IxP7f2xm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3" y="624110"/>
            <a:ext cx="7634808" cy="302091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     Работа </a:t>
            </a:r>
            <a:r>
              <a:rPr lang="ru-RU" b="1" dirty="0"/>
              <a:t>с </a:t>
            </a:r>
            <a:br>
              <a:rPr lang="ru-RU" b="1" dirty="0"/>
            </a:br>
            <a:r>
              <a:rPr lang="ru-RU" b="1" dirty="0" smtClean="0"/>
              <a:t>   детьми-мигрантами 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  в </a:t>
            </a:r>
            <a:r>
              <a:rPr lang="ru-RU" b="1" dirty="0"/>
              <a:t>ГБОУ СОШ №</a:t>
            </a:r>
            <a:r>
              <a:rPr lang="ru-RU" b="1" dirty="0" smtClean="0"/>
              <a:t>250          Кировского района </a:t>
            </a:r>
            <a:br>
              <a:rPr lang="ru-RU" b="1" dirty="0" smtClean="0"/>
            </a:br>
            <a:r>
              <a:rPr lang="ru-RU" b="1" dirty="0"/>
              <a:t> </a:t>
            </a:r>
            <a:r>
              <a:rPr lang="ru-RU" b="1" dirty="0" smtClean="0"/>
              <a:t>Санкт-Петербурга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60032" y="4365104"/>
            <a:ext cx="3677154" cy="1224136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Социальный педагог </a:t>
            </a:r>
          </a:p>
          <a:p>
            <a:pPr marL="0" indent="0">
              <a:buNone/>
            </a:pPr>
            <a:r>
              <a:rPr lang="ru-RU" b="1" dirty="0" smtClean="0"/>
              <a:t>Елинова Е.Н.</a:t>
            </a:r>
          </a:p>
          <a:p>
            <a:pPr marL="0" indent="0">
              <a:buNone/>
            </a:pPr>
            <a:r>
              <a:rPr lang="ru-RU" b="1" dirty="0" smtClean="0"/>
              <a:t>2024-2025 учебный год</a:t>
            </a:r>
            <a:endParaRPr lang="ru-RU" b="1" dirty="0"/>
          </a:p>
        </p:txBody>
      </p:sp>
      <p:pic>
        <p:nvPicPr>
          <p:cNvPr id="1026" name="Picture 2" descr="https://sch-6rad.gosuslugi.ru/netcat_files/70/41/migrant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149172"/>
            <a:ext cx="2484000" cy="16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33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9" y="332656"/>
            <a:ext cx="7130752" cy="1572344"/>
          </a:xfrm>
        </p:spPr>
        <p:txBody>
          <a:bodyPr>
            <a:noAutofit/>
          </a:bodyPr>
          <a:lstStyle/>
          <a:p>
            <a:r>
              <a:rPr lang="ru-RU" sz="2400" b="1" dirty="0"/>
              <a:t>Работа с мигрантами и иностранными гражданами в школе включает следующие аспекты:</a:t>
            </a:r>
            <a:br>
              <a:rPr lang="ru-RU" sz="2400" b="1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3" y="1556792"/>
            <a:ext cx="7634808" cy="489654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Индивидуальное сопровождение. Выявление затруднений в освоении образовательных программ, особенности в развитии, социальной адаптации и поведении обучающихся.</a:t>
            </a:r>
          </a:p>
          <a:p>
            <a:r>
              <a:rPr lang="ru-RU" b="1" dirty="0"/>
              <a:t>Создание комфортной </a:t>
            </a:r>
            <a:r>
              <a:rPr lang="ru-RU" b="1" dirty="0" smtClean="0"/>
              <a:t>обстановки в классе,</a:t>
            </a:r>
            <a:r>
              <a:rPr lang="ru-RU" b="1" dirty="0"/>
              <a:t> </a:t>
            </a:r>
            <a:r>
              <a:rPr lang="ru-RU" b="1" dirty="0" smtClean="0"/>
              <a:t>принятие </a:t>
            </a:r>
            <a:r>
              <a:rPr lang="ru-RU" b="1" dirty="0"/>
              <a:t>детей-мигрантов коллективом, понимание и поддержка.</a:t>
            </a:r>
          </a:p>
          <a:p>
            <a:r>
              <a:rPr lang="ru-RU" b="1" dirty="0"/>
              <a:t>Содействие общению</a:t>
            </a:r>
            <a:r>
              <a:rPr lang="ru-RU" b="1" dirty="0" smtClean="0"/>
              <a:t>. Вовлечение </a:t>
            </a:r>
            <a:r>
              <a:rPr lang="ru-RU" b="1" dirty="0"/>
              <a:t>детей-мигрантов в систему внеурочной деятельности (посещение кружков, секций).</a:t>
            </a:r>
          </a:p>
          <a:p>
            <a:r>
              <a:rPr lang="ru-RU" b="1" dirty="0"/>
              <a:t>Помощь в понимании заданий и поручений педагогов. Выполнение несложных поручений — индивидуальных и совместных с другими учениками.</a:t>
            </a:r>
          </a:p>
          <a:p>
            <a:r>
              <a:rPr lang="ru-RU" b="1" dirty="0"/>
              <a:t>Помощь детям, плохо говорящим на русском языке. Помощь в передаче информации альтернативными способами — картинками, жестами и др.</a:t>
            </a:r>
          </a:p>
          <a:p>
            <a:r>
              <a:rPr lang="ru-RU" b="1" dirty="0"/>
              <a:t>Помощь в отработке социальных навыков. Оказание помощи учителем ребёнку </a:t>
            </a:r>
            <a:r>
              <a:rPr lang="ru-RU" b="1" dirty="0" smtClean="0"/>
              <a:t>по </a:t>
            </a:r>
            <a:r>
              <a:rPr lang="ru-RU" b="1" dirty="0"/>
              <a:t>преодолению отклонений в интеллектуальном и личностном развитии, а также разрешению конфликтных ситуаций.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038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2" y="260648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Задачи взаимодействия с семьёй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7" y="1772816"/>
            <a:ext cx="7418784" cy="4896544"/>
          </a:xfrm>
        </p:spPr>
        <p:txBody>
          <a:bodyPr/>
          <a:lstStyle/>
          <a:p>
            <a:r>
              <a:rPr lang="ru-RU" sz="2000" b="1" dirty="0" smtClean="0"/>
              <a:t>определить </a:t>
            </a:r>
            <a:r>
              <a:rPr lang="ru-RU" sz="2000" b="1" dirty="0"/>
              <a:t>влияние родителей на развитие речи ребёнка и на основе этого скоординировать коррекционно-воспитательную работу логопеда и семьи;</a:t>
            </a:r>
          </a:p>
          <a:p>
            <a:r>
              <a:rPr lang="ru-RU" sz="2000" b="1" dirty="0"/>
              <a:t>познакомить родителей с объёмом знаний для успешной </a:t>
            </a:r>
            <a:r>
              <a:rPr lang="ru-RU" sz="2000" b="1" dirty="0" smtClean="0"/>
              <a:t>адаптации </a:t>
            </a:r>
            <a:r>
              <a:rPr lang="ru-RU" sz="2000" b="1" dirty="0"/>
              <a:t>ребёнка в школе;</a:t>
            </a:r>
          </a:p>
          <a:p>
            <a:r>
              <a:rPr lang="ru-RU" sz="2000" b="1" dirty="0"/>
              <a:t>привлечь родителей к активному участию в коррекционно-воспитательной работе по исправлению речевых нарушений у </a:t>
            </a:r>
            <a:r>
              <a:rPr lang="ru-RU" sz="2000" b="1" dirty="0" smtClean="0"/>
              <a:t>детей;</a:t>
            </a:r>
          </a:p>
          <a:p>
            <a:r>
              <a:rPr lang="ru-RU" sz="2000" b="1" dirty="0" smtClean="0"/>
              <a:t>Снятие агрессии семьи к школе (не успешность ребенка, конфликты между детьми, необъективность учителя).</a:t>
            </a:r>
          </a:p>
          <a:p>
            <a:pPr marL="0" indent="0">
              <a:buNone/>
            </a:pPr>
            <a:r>
              <a:rPr lang="ru-RU" sz="2000" b="1" dirty="0" smtClean="0"/>
              <a:t>(Языковой барьер с родителями возникает чаще, чем у их детей).</a:t>
            </a:r>
          </a:p>
          <a:p>
            <a:endParaRPr lang="ru-RU" sz="2000" b="1" dirty="0"/>
          </a:p>
          <a:p>
            <a:pPr marL="0" indent="0">
              <a:buNone/>
            </a:pPr>
            <a:endParaRPr lang="ru-RU" sz="2000" b="1" dirty="0" smtClean="0"/>
          </a:p>
          <a:p>
            <a:endParaRPr lang="ru-RU" sz="2000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146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2415" y="260648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Задачи педагогического сопровождения</a:t>
            </a:r>
            <a:br>
              <a:rPr lang="ru-RU" b="1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3" y="1412776"/>
            <a:ext cx="7634808" cy="44984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b="1" dirty="0" smtClean="0"/>
              <a:t>-предупреждение </a:t>
            </a:r>
            <a:r>
              <a:rPr lang="ru-RU" sz="2000" b="1" dirty="0"/>
              <a:t>возникновения проблем развития ребенка (ранняя диагностика и коррекция нарушений в развитии);</a:t>
            </a:r>
            <a:br>
              <a:rPr lang="ru-RU" sz="2000" b="1" dirty="0"/>
            </a:br>
            <a:r>
              <a:rPr lang="ru-RU" sz="2000" b="1" dirty="0"/>
              <a:t>- помощь (содействие) ребенку в решении актуальных задач развития, обучения, социализации: обеспечение готовности к школе, учебные трудности, проблемы с выбором образовательного маршрута, нарушения эмоционально-волевой сферы, проблемы взаимоотношений со сверстниками, педагогами, родителями;</a:t>
            </a:r>
            <a:br>
              <a:rPr lang="ru-RU" sz="2000" b="1" dirty="0"/>
            </a:br>
            <a:r>
              <a:rPr lang="ru-RU" sz="2000" b="1" dirty="0"/>
              <a:t>- психологическое обеспечение </a:t>
            </a:r>
            <a:r>
              <a:rPr lang="ru-RU" sz="2000" b="1" dirty="0" err="1" smtClean="0"/>
              <a:t>воспитательно</a:t>
            </a:r>
            <a:r>
              <a:rPr lang="ru-RU" sz="2000" b="1" dirty="0" smtClean="0"/>
              <a:t>-образовательного процесса;</a:t>
            </a: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>- </a:t>
            </a:r>
            <a:r>
              <a:rPr lang="ru-RU" sz="2000" b="1" dirty="0" smtClean="0"/>
              <a:t>помощь в развитии </a:t>
            </a:r>
            <a:r>
              <a:rPr lang="ru-RU" sz="2000" b="1" dirty="0"/>
              <a:t>педагогической компетентности родителей, </a:t>
            </a:r>
            <a:r>
              <a:rPr lang="ru-RU" sz="2000" b="1" dirty="0" smtClean="0"/>
              <a:t>педагогов</a:t>
            </a:r>
            <a:r>
              <a:rPr lang="ru-RU" sz="2000" b="1" dirty="0"/>
              <a:t> </a:t>
            </a:r>
            <a:r>
              <a:rPr lang="ru-RU" sz="2000" b="1" dirty="0" smtClean="0"/>
              <a:t>(недостаток профессиональных знаний и опыта работы).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55378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16658"/>
          </a:xfrm>
        </p:spPr>
        <p:txBody>
          <a:bodyPr>
            <a:noAutofit/>
          </a:bodyPr>
          <a:lstStyle/>
          <a:p>
            <a:r>
              <a:rPr lang="ru-RU" sz="2400" b="1" dirty="0"/>
              <a:t>Основные направления работы по психолого-педагогическому сопровождению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400" b="1" dirty="0" smtClean="0"/>
              <a:t>Мониторинг адаптации,</a:t>
            </a:r>
            <a:endParaRPr lang="ru-RU" sz="2400" b="1" dirty="0"/>
          </a:p>
          <a:p>
            <a:r>
              <a:rPr lang="ru-RU" sz="2400" b="1" dirty="0"/>
              <a:t>Диагностика (индивидуальная, групповая)</a:t>
            </a:r>
          </a:p>
          <a:p>
            <a:r>
              <a:rPr lang="ru-RU" sz="2400" b="1" dirty="0"/>
              <a:t>Консультирование (индивидуальное, групповое)</a:t>
            </a:r>
          </a:p>
          <a:p>
            <a:r>
              <a:rPr lang="ru-RU" sz="2400" b="1" dirty="0"/>
              <a:t>Развивающая работа (индивидуальная, групповая)</a:t>
            </a:r>
          </a:p>
          <a:p>
            <a:r>
              <a:rPr lang="ru-RU" sz="2400" b="1" dirty="0"/>
              <a:t>Коррекционная работа (индивидуальная, групповая)</a:t>
            </a:r>
          </a:p>
          <a:p>
            <a:r>
              <a:rPr lang="ru-RU" sz="2400" b="1" dirty="0"/>
              <a:t>Психологическое просвещение и </a:t>
            </a:r>
            <a:r>
              <a:rPr lang="ru-RU" sz="2400" b="1" dirty="0" smtClean="0"/>
              <a:t>образование всех участников образовательного процесса.</a:t>
            </a:r>
            <a:endParaRPr lang="ru-RU" sz="2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349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88831" cy="1788368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В основе работы по сопровождению адаптации и интеграции детей </a:t>
            </a:r>
            <a:r>
              <a:rPr lang="ru-RU" sz="2400" b="1" dirty="0" smtClean="0"/>
              <a:t>мигрантов </a:t>
            </a:r>
            <a:r>
              <a:rPr lang="ru-RU" sz="2400" b="1" dirty="0" smtClean="0"/>
              <a:t>(Концепция </a:t>
            </a:r>
            <a:r>
              <a:rPr lang="ru-RU" sz="2400" b="1" dirty="0"/>
              <a:t>государственной миграционной политики Российской </a:t>
            </a:r>
            <a:r>
              <a:rPr lang="ru-RU" sz="2400" b="1" dirty="0" smtClean="0"/>
              <a:t>Федерации до 2025 года)  </a:t>
            </a:r>
            <a:r>
              <a:rPr lang="ru-RU" sz="2400" b="1" dirty="0" smtClean="0"/>
              <a:t>выделяют основные направления в работе: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3" y="2133600"/>
            <a:ext cx="7634808" cy="3777622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ru-RU" sz="2800" b="1" dirty="0" smtClean="0"/>
              <a:t>Обучение </a:t>
            </a:r>
            <a:r>
              <a:rPr lang="ru-RU" sz="2800" b="1" dirty="0"/>
              <a:t>– повышение уровня овладения русским языком как устным, так и письменным; преодоление отставания в овладении традиционными предметами школьного </a:t>
            </a:r>
            <a:r>
              <a:rPr lang="ru-RU" sz="2800" b="1" dirty="0" smtClean="0"/>
              <a:t>цикла. 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Общение </a:t>
            </a:r>
            <a:r>
              <a:rPr lang="ru-RU" sz="2800" b="1" dirty="0"/>
              <a:t>– налаживание процесса межличностного взаимодействия с </a:t>
            </a:r>
            <a:r>
              <a:rPr lang="ru-RU" sz="2800" b="1" dirty="0" smtClean="0"/>
              <a:t>одноклассниками. 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Культурное </a:t>
            </a:r>
            <a:r>
              <a:rPr lang="ru-RU" sz="2800" b="1" dirty="0"/>
              <a:t>обогащение – это процесс включения в местную подростковую и молодежную культуру, происходящий на фоне трансформации этнической и языковой среды мигрантов, этического обогащения и личностного развития всех </a:t>
            </a:r>
            <a:r>
              <a:rPr lang="ru-RU" sz="2800" b="1" dirty="0" smtClean="0"/>
              <a:t>обучающихся.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25799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8270" y="188640"/>
            <a:ext cx="6589199" cy="1280890"/>
          </a:xfrm>
        </p:spPr>
        <p:txBody>
          <a:bodyPr>
            <a:normAutofit/>
          </a:bodyPr>
          <a:lstStyle/>
          <a:p>
            <a:r>
              <a:rPr lang="ru-RU" sz="2700" b="1" dirty="0"/>
              <a:t>Мероприятий для учебной адаптации детей мигрантов</a:t>
            </a:r>
            <a:r>
              <a:rPr lang="ru-RU" sz="2700" b="1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5" y="1196752"/>
            <a:ext cx="7706816" cy="5184576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Вводятся </a:t>
            </a:r>
            <a:r>
              <a:rPr lang="ru-RU" sz="2400" b="1" dirty="0"/>
              <a:t>дополнительные занятия по тем предметам, которые вызывают наибольшие трудности у детей мигрантов. </a:t>
            </a:r>
            <a:endParaRPr lang="ru-RU" sz="2400" b="1" dirty="0" smtClean="0"/>
          </a:p>
          <a:p>
            <a:r>
              <a:rPr lang="ru-RU" sz="2400" b="1" dirty="0" smtClean="0"/>
              <a:t>Обязательные </a:t>
            </a:r>
            <a:r>
              <a:rPr lang="ru-RU" sz="2400" b="1" dirty="0"/>
              <a:t>дополнительные занятия по русскому языку. </a:t>
            </a:r>
            <a:endParaRPr lang="ru-RU" sz="2400" b="1" dirty="0" smtClean="0"/>
          </a:p>
          <a:p>
            <a:r>
              <a:rPr lang="ru-RU" sz="2400" b="1" dirty="0" smtClean="0"/>
              <a:t>Включение </a:t>
            </a:r>
            <a:r>
              <a:rPr lang="ru-RU" sz="2400" b="1" dirty="0"/>
              <a:t>детей-мигрантов в дополнительное образование наравне с другими школьниками: посещение кружков, секций, школьных общественных </a:t>
            </a:r>
            <a:r>
              <a:rPr lang="ru-RU" sz="2400" b="1" dirty="0" smtClean="0"/>
              <a:t>организаций, экскурсий, школьных и классных мероприятий.</a:t>
            </a:r>
          </a:p>
        </p:txBody>
      </p:sp>
    </p:spTree>
    <p:extLst>
      <p:ext uri="{BB962C8B-B14F-4D97-AF65-F5344CB8AC3E}">
        <p14:creationId xmlns:p14="http://schemas.microsoft.com/office/powerpoint/2010/main" val="363929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6589199" cy="1280890"/>
          </a:xfrm>
        </p:spPr>
        <p:txBody>
          <a:bodyPr>
            <a:normAutofit/>
          </a:bodyPr>
          <a:lstStyle/>
          <a:p>
            <a:r>
              <a:rPr lang="ru-RU" sz="2400" b="1" dirty="0"/>
              <a:t>Мероприятий для социально-психологической и культурной адаптации детей мигрантов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7" y="1412776"/>
            <a:ext cx="7778824" cy="4968552"/>
          </a:xfrm>
        </p:spPr>
        <p:txBody>
          <a:bodyPr>
            <a:normAutofit/>
          </a:bodyPr>
          <a:lstStyle/>
          <a:p>
            <a:r>
              <a:rPr lang="ru-RU" b="1" dirty="0" smtClean="0"/>
              <a:t>Социально-психологическая </a:t>
            </a:r>
            <a:r>
              <a:rPr lang="ru-RU" b="1" dirty="0"/>
              <a:t>адаптация </a:t>
            </a:r>
            <a:r>
              <a:rPr lang="ru-RU" b="1" dirty="0" smtClean="0"/>
              <a:t>мигрантов начинается </a:t>
            </a:r>
            <a:r>
              <a:rPr lang="ru-RU" b="1" dirty="0"/>
              <a:t>с их знакомства с классом и школой. Во время данной встречи важно дать </a:t>
            </a:r>
            <a:r>
              <a:rPr lang="ru-RU" b="1" dirty="0" smtClean="0"/>
              <a:t>почувствовать, </a:t>
            </a:r>
            <a:r>
              <a:rPr lang="ru-RU" b="1" dirty="0"/>
              <a:t>что ему очень рады в школе. </a:t>
            </a:r>
            <a:endParaRPr lang="ru-RU" b="1" dirty="0" smtClean="0"/>
          </a:p>
          <a:p>
            <a:r>
              <a:rPr lang="ru-RU" b="1" dirty="0" smtClean="0"/>
              <a:t>Привлекать </a:t>
            </a:r>
            <a:r>
              <a:rPr lang="ru-RU" b="1" dirty="0"/>
              <a:t>детей мигрантов на ответственные должности в классе. Это позволит </a:t>
            </a:r>
            <a:r>
              <a:rPr lang="ru-RU" b="1" dirty="0" smtClean="0"/>
              <a:t>почувствовать </a:t>
            </a:r>
            <a:r>
              <a:rPr lang="ru-RU" b="1" dirty="0"/>
              <a:t>собственную ответственность и важность в жизни класса. </a:t>
            </a:r>
            <a:endParaRPr lang="ru-RU" b="1" dirty="0" smtClean="0"/>
          </a:p>
          <a:p>
            <a:r>
              <a:rPr lang="ru-RU" b="1" dirty="0" smtClean="0"/>
              <a:t>Участие </a:t>
            </a:r>
            <a:r>
              <a:rPr lang="ru-RU" b="1" dirty="0"/>
              <a:t>во всех классных и школьных </a:t>
            </a:r>
            <a:r>
              <a:rPr lang="ru-RU" b="1" dirty="0" smtClean="0"/>
              <a:t>мероприятиях. </a:t>
            </a:r>
          </a:p>
          <a:p>
            <a:r>
              <a:rPr lang="ru-RU" b="1" dirty="0" smtClean="0"/>
              <a:t>Привлечение </a:t>
            </a:r>
            <a:r>
              <a:rPr lang="ru-RU" b="1" dirty="0"/>
              <a:t>к ученическому самоуправлению. </a:t>
            </a:r>
            <a:endParaRPr lang="ru-RU" b="1" dirty="0" smtClean="0"/>
          </a:p>
          <a:p>
            <a:r>
              <a:rPr lang="ru-RU" b="1" dirty="0" smtClean="0"/>
              <a:t>Организация </a:t>
            </a:r>
            <a:r>
              <a:rPr lang="ru-RU" b="1" dirty="0"/>
              <a:t>мероприятий по профилактике экстремизма и формированию </a:t>
            </a:r>
            <a:r>
              <a:rPr lang="ru-RU" b="1" dirty="0" smtClean="0"/>
              <a:t>толерантности. </a:t>
            </a:r>
          </a:p>
          <a:p>
            <a:r>
              <a:rPr lang="ru-RU" b="1" dirty="0" smtClean="0"/>
              <a:t>Участие </a:t>
            </a:r>
            <a:r>
              <a:rPr lang="ru-RU" b="1" smtClean="0"/>
              <a:t>в  мероприятиях </a:t>
            </a:r>
            <a:r>
              <a:rPr lang="ru-RU" b="1" dirty="0"/>
              <a:t>на развитие интереса к другим нациям, культурам, где ребенок может себя проявить.</a:t>
            </a:r>
          </a:p>
        </p:txBody>
      </p:sp>
    </p:spTree>
    <p:extLst>
      <p:ext uri="{BB962C8B-B14F-4D97-AF65-F5344CB8AC3E}">
        <p14:creationId xmlns:p14="http://schemas.microsoft.com/office/powerpoint/2010/main" val="143932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Основные формы организации обучения: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187625" y="2133600"/>
            <a:ext cx="7346776" cy="377762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Индивидуальные, групповые.</a:t>
            </a:r>
          </a:p>
          <a:p>
            <a:r>
              <a:rPr lang="ru-RU" sz="3200" b="1" dirty="0" smtClean="0"/>
              <a:t>Занятия с логопедом.</a:t>
            </a:r>
          </a:p>
          <a:p>
            <a:r>
              <a:rPr lang="ru-RU" sz="3200" b="1" dirty="0" smtClean="0"/>
              <a:t>Индивидуальный подход на уроке.</a:t>
            </a:r>
          </a:p>
          <a:p>
            <a:r>
              <a:rPr lang="ru-RU" sz="3200" b="1" dirty="0" smtClean="0"/>
              <a:t>Индивидуальное консультирование.</a:t>
            </a:r>
          </a:p>
          <a:p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92361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9" y="624110"/>
            <a:ext cx="7130752" cy="12808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Какие еще ресурсы привлечь к работе с детьми мигрантов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3" y="1772816"/>
            <a:ext cx="7274768" cy="46805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На уровне школы организовать группу активных </a:t>
            </a:r>
            <a:r>
              <a:rPr lang="ru-RU" b="1" dirty="0" smtClean="0"/>
              <a:t>учащихся-волонтеров (7а). </a:t>
            </a:r>
            <a:r>
              <a:rPr lang="ru-RU" b="1" dirty="0"/>
              <a:t>Вот чем могут помочь добровольцы: </a:t>
            </a:r>
          </a:p>
          <a:p>
            <a:r>
              <a:rPr lang="ru-RU" b="1" dirty="0" smtClean="0"/>
              <a:t>познакомить </a:t>
            </a:r>
            <a:r>
              <a:rPr lang="ru-RU" b="1" dirty="0"/>
              <a:t>ребенка со школой — показать актовый и спортивный залы, библиотеку, столовую;</a:t>
            </a:r>
          </a:p>
          <a:p>
            <a:r>
              <a:rPr lang="ru-RU" b="1" dirty="0" smtClean="0"/>
              <a:t>познакомить </a:t>
            </a:r>
            <a:r>
              <a:rPr lang="ru-RU" b="1" dirty="0"/>
              <a:t>с населенным пунктом — сводить в музеи, театры, парки, рассказать о достопримечательностях;</a:t>
            </a:r>
          </a:p>
          <a:p>
            <a:r>
              <a:rPr lang="ru-RU" b="1" dirty="0" smtClean="0"/>
              <a:t>обеспечить </a:t>
            </a:r>
            <a:r>
              <a:rPr lang="ru-RU" b="1" dirty="0"/>
              <a:t>интенсивную языковую практику в неформальных условиях; </a:t>
            </a:r>
          </a:p>
          <a:p>
            <a:r>
              <a:rPr lang="ru-RU" b="1" dirty="0" smtClean="0"/>
              <a:t>помочь </a:t>
            </a:r>
            <a:r>
              <a:rPr lang="ru-RU" b="1" dirty="0"/>
              <a:t>с домашними заданиями и др. 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Все </a:t>
            </a:r>
            <a:r>
              <a:rPr lang="ru-RU" b="1" dirty="0"/>
              <a:t>это способствует интеграции ребенка из семьи мигрантов в новое сообщество. </a:t>
            </a:r>
          </a:p>
          <a:p>
            <a:pPr marL="0" indent="0">
              <a:buNone/>
            </a:pPr>
            <a:r>
              <a:rPr lang="ru-RU" b="1" dirty="0"/>
              <a:t>Также для организации эффективного обучения и облегчения адаптации детей-мигрантов можно использовать технологию наставничества. Роль наставника может взять на себя одноклассник или учащийся старших классов.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262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Спасибо </a:t>
            </a:r>
            <a:r>
              <a:rPr lang="ru-RU" b="1" smtClean="0"/>
              <a:t>за внимание!</a:t>
            </a:r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146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188640"/>
            <a:ext cx="6589199" cy="194421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Статистика</a:t>
            </a:r>
            <a:br>
              <a:rPr lang="ru-RU" b="1" dirty="0" smtClean="0"/>
            </a:br>
            <a:r>
              <a:rPr lang="ru-RU" b="1" dirty="0" smtClean="0"/>
              <a:t>Всего учащихся -630</a:t>
            </a:r>
            <a:br>
              <a:rPr lang="ru-RU" b="1" dirty="0" smtClean="0"/>
            </a:br>
            <a:r>
              <a:rPr lang="ru-RU" b="1" dirty="0" smtClean="0"/>
              <a:t>Мигрантов -74   (12%)</a:t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3251364"/>
              </p:ext>
            </p:extLst>
          </p:nvPr>
        </p:nvGraphicFramePr>
        <p:xfrm>
          <a:off x="1943100" y="2348880"/>
          <a:ext cx="659130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5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Статистика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847883"/>
              </p:ext>
            </p:extLst>
          </p:nvPr>
        </p:nvGraphicFramePr>
        <p:xfrm>
          <a:off x="971600" y="1412776"/>
          <a:ext cx="7562800" cy="4499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780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16658"/>
          </a:xfrm>
        </p:spPr>
        <p:txBody>
          <a:bodyPr/>
          <a:lstStyle/>
          <a:p>
            <a:r>
              <a:rPr lang="ru-RU" b="1" dirty="0"/>
              <a:t>Статистика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3390733"/>
              </p:ext>
            </p:extLst>
          </p:nvPr>
        </p:nvGraphicFramePr>
        <p:xfrm>
          <a:off x="971600" y="1556792"/>
          <a:ext cx="7562800" cy="4355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743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6474" y="260648"/>
            <a:ext cx="6589199" cy="936104"/>
          </a:xfrm>
        </p:spPr>
        <p:txBody>
          <a:bodyPr>
            <a:noAutofit/>
          </a:bodyPr>
          <a:lstStyle/>
          <a:p>
            <a:r>
              <a:rPr lang="ru-RU" sz="2400" b="1" dirty="0"/>
              <a:t>Группы детей-мигрантов по степени владения русским </a:t>
            </a:r>
            <a:r>
              <a:rPr lang="ru-RU" sz="2400" b="1" dirty="0" smtClean="0"/>
              <a:t>языком: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340768"/>
            <a:ext cx="6591985" cy="4929750"/>
          </a:xfrm>
        </p:spPr>
        <p:txBody>
          <a:bodyPr>
            <a:normAutofit/>
          </a:bodyPr>
          <a:lstStyle/>
          <a:p>
            <a:r>
              <a:rPr lang="ru-RU" b="1" dirty="0" smtClean="0"/>
              <a:t>Обучающиеся-билингвы </a:t>
            </a:r>
            <a:r>
              <a:rPr lang="ru-RU" b="1" dirty="0"/>
              <a:t>– это </a:t>
            </a:r>
            <a:r>
              <a:rPr lang="ru-RU" b="1" dirty="0" smtClean="0"/>
              <a:t>1. дети</a:t>
            </a:r>
            <a:r>
              <a:rPr lang="ru-RU" b="1" dirty="0"/>
              <a:t>, которые хорошо говорят на русском языке, грамотно пишут и свободно излагают свою мысль. Это, как правило, дети эмигрантов второго и третьего поколения, их родители также владеют устным и письменным русским языком. Дома ребята разговаривают с родителями на русском. </a:t>
            </a:r>
            <a:r>
              <a:rPr lang="ru-RU" b="1" dirty="0" smtClean="0"/>
              <a:t>2. Дети, которые посещали детские сады, русские школы, не </a:t>
            </a:r>
            <a:r>
              <a:rPr lang="ru-RU" b="1" dirty="0"/>
              <a:t>испытывают особенных затруднений в ежедневном взаимодействии с представителями другой </a:t>
            </a:r>
            <a:r>
              <a:rPr lang="ru-RU" b="1" dirty="0" smtClean="0"/>
              <a:t>культуры, хотя родители плохо владеют русским языком.(94%)</a:t>
            </a:r>
          </a:p>
          <a:p>
            <a:r>
              <a:rPr lang="ru-RU" b="1" dirty="0" smtClean="0"/>
              <a:t>Обучающиеся-</a:t>
            </a:r>
            <a:r>
              <a:rPr lang="ru-RU" b="1" dirty="0" err="1" smtClean="0"/>
              <a:t>инофоны</a:t>
            </a:r>
            <a:r>
              <a:rPr lang="ru-RU" b="1" dirty="0" smtClean="0"/>
              <a:t> </a:t>
            </a:r>
            <a:r>
              <a:rPr lang="ru-RU" b="1" dirty="0"/>
              <a:t>– это дети, чьи </a:t>
            </a:r>
            <a:r>
              <a:rPr lang="ru-RU" b="1" dirty="0" smtClean="0"/>
              <a:t>семьи плохо </a:t>
            </a:r>
            <a:r>
              <a:rPr lang="ru-RU" b="1" dirty="0"/>
              <a:t>говорят по-русски (или не говорят вовсе), не понимают русскую речь, а дома слышат только их родной язык, не имея возможности практиковаться в русском. </a:t>
            </a:r>
            <a:r>
              <a:rPr lang="ru-RU" b="1" dirty="0" smtClean="0"/>
              <a:t>(</a:t>
            </a:r>
            <a:r>
              <a:rPr lang="ru-RU" b="1" dirty="0"/>
              <a:t>6</a:t>
            </a:r>
            <a:r>
              <a:rPr lang="ru-RU" b="1" dirty="0" smtClean="0"/>
              <a:t>%)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9248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5773" y="116632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Нормативно-правовая документация, регламентирующая процесс обучения мигрантов: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5" y="2133600"/>
            <a:ext cx="7706816" cy="45357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/>
              <a:t>Международные соглашения о признании документов об образовании. https://nic.gov.ru/ru/docs/foreign/confirmation </a:t>
            </a:r>
          </a:p>
          <a:p>
            <a:pPr marL="0" indent="0">
              <a:buNone/>
            </a:pPr>
            <a:r>
              <a:rPr lang="ru-RU" b="1" dirty="0" smtClean="0"/>
              <a:t>Конституция </a:t>
            </a:r>
            <a:r>
              <a:rPr lang="ru-RU" b="1" dirty="0"/>
              <a:t>Российской Федерации. https://base.garant.ru/10103000/3e01a7fa47957b2f627d012fe630f5c6/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Федеральный </a:t>
            </a:r>
            <a:r>
              <a:rPr lang="ru-RU" b="1" dirty="0"/>
              <a:t>Закон от 29 декабря 2012 г. № 273-ФЗ «Об образовании в Российской Федерации». https://www.consultant.ru/document/cons_doc_LAW_140174/61481667d 956e25b4c53b1febedf53ed1121e78c/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Федеральный </a:t>
            </a:r>
            <a:r>
              <a:rPr lang="ru-RU" b="1" dirty="0"/>
              <a:t>закон от 25 июля 2002 г. № 115-ФЗ «О правовом положении иностранных граждан в Российской Федерации». </a:t>
            </a:r>
            <a:r>
              <a:rPr lang="ru-RU" b="1" dirty="0">
                <a:hlinkClick r:id="rId2"/>
              </a:rPr>
              <a:t>https://base.garant.ru/184755</a:t>
            </a:r>
            <a:r>
              <a:rPr lang="ru-RU" b="1" dirty="0" smtClean="0">
                <a:hlinkClick r:id="rId2"/>
              </a:rPr>
              <a:t>/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 </a:t>
            </a:r>
            <a:r>
              <a:rPr lang="ru-RU" b="1" dirty="0"/>
              <a:t>Приказ Министерства образования и науки Российской Федерации от 22 января 2014 г. № 32 «Об утверждении Порядка приема граждан на обучение по образовательным программам начального общего, основного общего и среднего общего образования». https://www.garant.ru/products/ipo/prime/doc/70530558/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Письмо </a:t>
            </a:r>
            <a:r>
              <a:rPr lang="ru-RU" b="1" dirty="0"/>
              <a:t>Министерства образования и науки Российской Федерации от 13 декабря 2016 г. № 08–2715 «О порядке приема в общеобразовательные организации». https://www.garant.ru/products/ipo/prime/doc/71486318/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Письмо </a:t>
            </a:r>
            <a:r>
              <a:rPr lang="ru-RU" b="1" dirty="0"/>
              <a:t>Министерства образования и науки России от 04 сентября 2013 г. № 16–111204 «О соответствии оценок». https://legalacts.ru/doc/pismo-minobrnauki-rossii-ot-04092013-n-16 11204/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Информационное </a:t>
            </a:r>
            <a:r>
              <a:rPr lang="ru-RU" b="1" dirty="0"/>
              <a:t>письмо Федеральной службы по надзору в сфере образования и науки от 26.01.2006 г. № 02-05-13ИН/ЭКВ «О документах, дающих право на поступление в образовательные учреждения России без свидетельства об эквивалентности».</a:t>
            </a:r>
          </a:p>
        </p:txBody>
      </p:sp>
    </p:spTree>
    <p:extLst>
      <p:ext uri="{BB962C8B-B14F-4D97-AF65-F5344CB8AC3E}">
        <p14:creationId xmlns:p14="http://schemas.microsoft.com/office/powerpoint/2010/main" val="426613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1" y="624110"/>
            <a:ext cx="7202760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Нормативно-правовая документация РФ, регламентирующая процесс социальной и культурной адаптации и интеграции мигрантов: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133600"/>
            <a:ext cx="7992887" cy="377762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– Концепция государственной миграционной политики Российской Федерации на период до 2025 года (утв. Президентом РФ от 13 июня 2012 г.); </a:t>
            </a:r>
            <a:r>
              <a:rPr lang="ru-RU" b="1" dirty="0">
                <a:hlinkClick r:id="rId2"/>
              </a:rPr>
              <a:t>https://www.garant.ru/products/ipo/prime/doc/70088244</a:t>
            </a:r>
            <a:r>
              <a:rPr lang="ru-RU" b="1" dirty="0" smtClean="0">
                <a:hlinkClick r:id="rId2"/>
              </a:rPr>
              <a:t>/</a:t>
            </a:r>
            <a:endParaRPr lang="ru-RU" b="1" dirty="0" smtClean="0"/>
          </a:p>
          <a:p>
            <a:r>
              <a:rPr lang="ru-RU" b="1" dirty="0" smtClean="0"/>
              <a:t>– </a:t>
            </a:r>
            <a:r>
              <a:rPr lang="ru-RU" b="1" dirty="0"/>
              <a:t>Стратегия государственной национальной политики в Российской Федерации до 2025 г. (Указ Президента Российской Федерации от 19.12.2012 г. № 1666); </a:t>
            </a:r>
            <a:r>
              <a:rPr lang="ru-RU" b="1" dirty="0">
                <a:hlinkClick r:id="rId3"/>
              </a:rPr>
              <a:t>http://</a:t>
            </a:r>
            <a:r>
              <a:rPr lang="ru-RU" b="1" dirty="0" smtClean="0">
                <a:hlinkClick r:id="rId3"/>
              </a:rPr>
              <a:t>www.kremlin.ru/acts/bank/36512</a:t>
            </a:r>
            <a:endParaRPr lang="ru-RU" b="1" dirty="0" smtClean="0"/>
          </a:p>
          <a:p>
            <a:r>
              <a:rPr lang="ru-RU" b="1" dirty="0" smtClean="0"/>
              <a:t>– </a:t>
            </a:r>
            <a:r>
              <a:rPr lang="ru-RU" b="1" dirty="0"/>
              <a:t>Стратегия государственной культурной политики на период до 2030 года (распоряжение Правительства Российской Федерации от 29.02.2016 г. № 326-р); </a:t>
            </a:r>
            <a:r>
              <a:rPr lang="ru-RU" b="1" dirty="0">
                <a:hlinkClick r:id="rId4"/>
              </a:rPr>
              <a:t>http://</a:t>
            </a:r>
            <a:r>
              <a:rPr lang="ru-RU" b="1" dirty="0" smtClean="0">
                <a:hlinkClick r:id="rId4"/>
              </a:rPr>
              <a:t>static.government.ru/media/files/AsA9RAyYVAJnoBuKgH0qEJA9IxP7f2xm.pdf</a:t>
            </a:r>
            <a:endParaRPr lang="ru-RU" b="1" dirty="0" smtClean="0"/>
          </a:p>
          <a:p>
            <a:r>
              <a:rPr lang="ru-RU" b="1" dirty="0" smtClean="0"/>
              <a:t>– </a:t>
            </a:r>
            <a:r>
              <a:rPr lang="ru-RU" b="1" dirty="0"/>
              <a:t>Постановление Правительства Российской Федерации от 29.12.2016 г. № 1532 «Об утверждении государственной программы Российской Федерации «Реализация государственной национальной политики» (подпрограмма 5 «Социально-культурная адаптация и интеграция мигрантов в Российской Федерации» до 2025 г.) с изменениями от 31.03.2021г. http://</a:t>
            </a:r>
            <a:r>
              <a:rPr lang="ru-RU" b="1" dirty="0" smtClean="0"/>
              <a:t>static.government.ru/media/files/mXU48Zu8LYesYq7Lub4hpWHpJjEmJZSa.pd</a:t>
            </a:r>
            <a:r>
              <a:rPr lang="en-US" b="1" dirty="0" smtClean="0"/>
              <a:t>f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2972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3" y="624110"/>
            <a:ext cx="6914728" cy="788666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Основные социально-педагогические </a:t>
            </a:r>
            <a:r>
              <a:rPr lang="ru-RU" sz="2400" b="1" dirty="0" smtClean="0"/>
              <a:t>  проблемы </a:t>
            </a:r>
            <a:r>
              <a:rPr lang="ru-RU" sz="2400" b="1" dirty="0"/>
              <a:t>детей-мигрантов: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9" y="1556792"/>
            <a:ext cx="7490792" cy="4752528"/>
          </a:xfrm>
        </p:spPr>
        <p:txBody>
          <a:bodyPr>
            <a:normAutofit fontScale="70000" lnSpcReduction="20000"/>
          </a:bodyPr>
          <a:lstStyle/>
          <a:p>
            <a:r>
              <a:rPr lang="ru-RU" sz="2000" b="1" dirty="0" smtClean="0"/>
              <a:t>социально-психологическая адаптация, (часто);</a:t>
            </a:r>
          </a:p>
          <a:p>
            <a:r>
              <a:rPr lang="ru-RU" sz="2000" b="1" dirty="0" smtClean="0"/>
              <a:t>получение </a:t>
            </a:r>
            <a:r>
              <a:rPr lang="ru-RU" sz="2000" b="1" dirty="0"/>
              <a:t>статуса </a:t>
            </a:r>
            <a:r>
              <a:rPr lang="ru-RU" sz="2000" b="1" dirty="0" smtClean="0"/>
              <a:t>беженца, (часто);</a:t>
            </a:r>
          </a:p>
          <a:p>
            <a:r>
              <a:rPr lang="ru-RU" sz="2000" b="1" dirty="0" smtClean="0"/>
              <a:t>жилищные проблемы, (часто);</a:t>
            </a:r>
          </a:p>
          <a:p>
            <a:r>
              <a:rPr lang="ru-RU" sz="2000" b="1" dirty="0" smtClean="0"/>
              <a:t>проблемы </a:t>
            </a:r>
            <a:r>
              <a:rPr lang="ru-RU" sz="2000" b="1" dirty="0"/>
              <a:t>с устройством в образовательное </a:t>
            </a:r>
            <a:r>
              <a:rPr lang="ru-RU" sz="2000" b="1" dirty="0" smtClean="0"/>
              <a:t>учреждение, (часто);</a:t>
            </a:r>
          </a:p>
          <a:p>
            <a:r>
              <a:rPr lang="ru-RU" sz="2000" b="1" dirty="0" smtClean="0"/>
              <a:t>языковой барьер (</a:t>
            </a:r>
            <a:r>
              <a:rPr lang="ru-RU" sz="2000" b="1" dirty="0"/>
              <a:t>н</a:t>
            </a:r>
            <a:r>
              <a:rPr lang="ru-RU" sz="2000" b="1" dirty="0" smtClean="0"/>
              <a:t>аличие </a:t>
            </a:r>
            <a:r>
              <a:rPr lang="ru-RU" sz="2000" b="1" dirty="0"/>
              <a:t>национального </a:t>
            </a:r>
            <a:r>
              <a:rPr lang="ru-RU" sz="2000" b="1" dirty="0" smtClean="0"/>
              <a:t>акцента), (часто)</a:t>
            </a:r>
          </a:p>
          <a:p>
            <a:r>
              <a:rPr lang="ru-RU" sz="2000" b="1" dirty="0" smtClean="0"/>
              <a:t>разный уровень учебной подготовки </a:t>
            </a:r>
            <a:r>
              <a:rPr lang="ru-RU" sz="2000" b="1" dirty="0"/>
              <a:t>ребенка </a:t>
            </a:r>
            <a:r>
              <a:rPr lang="ru-RU" sz="2000" b="1" dirty="0" smtClean="0"/>
              <a:t>к учебной деятельности, (часто);</a:t>
            </a:r>
          </a:p>
          <a:p>
            <a:r>
              <a:rPr lang="ru-RU" sz="2000" b="1" dirty="0" smtClean="0"/>
              <a:t>длительный </a:t>
            </a:r>
            <a:r>
              <a:rPr lang="ru-RU" sz="2000" b="1" dirty="0"/>
              <a:t>перерыв в учебной </a:t>
            </a:r>
            <a:r>
              <a:rPr lang="ru-RU" sz="2000" b="1" dirty="0" smtClean="0"/>
              <a:t>деятельности (в 4 классе учащийся 13 лет);</a:t>
            </a:r>
          </a:p>
          <a:p>
            <a:r>
              <a:rPr lang="ru-RU" sz="2000" b="1" dirty="0" smtClean="0"/>
              <a:t>необходимость </a:t>
            </a:r>
            <a:r>
              <a:rPr lang="ru-RU" sz="2000" b="1" dirty="0"/>
              <a:t>установления новых ролевых отношений</a:t>
            </a:r>
            <a:r>
              <a:rPr lang="ru-RU" sz="2000" b="1" dirty="0" smtClean="0"/>
              <a:t>;</a:t>
            </a:r>
          </a:p>
          <a:p>
            <a:r>
              <a:rPr lang="ru-RU" sz="2000" b="1" dirty="0" smtClean="0"/>
              <a:t>потеря </a:t>
            </a:r>
            <a:r>
              <a:rPr lang="ru-RU" sz="2000" b="1" dirty="0"/>
              <a:t>личного статуса по отношению к сверстникам и </a:t>
            </a:r>
            <a:r>
              <a:rPr lang="ru-RU" sz="2000" b="1" dirty="0" smtClean="0"/>
              <a:t>учителям;</a:t>
            </a:r>
          </a:p>
          <a:p>
            <a:r>
              <a:rPr lang="ru-RU" sz="2000" b="1" dirty="0" smtClean="0"/>
              <a:t>возможная </a:t>
            </a:r>
            <a:r>
              <a:rPr lang="ru-RU" sz="2000" b="1" dirty="0"/>
              <a:t>психологическая травма, если переселялись из мест ведения боевых </a:t>
            </a:r>
            <a:r>
              <a:rPr lang="ru-RU" sz="2000" b="1" dirty="0" smtClean="0"/>
              <a:t>действий, (9 класс);</a:t>
            </a:r>
          </a:p>
          <a:p>
            <a:r>
              <a:rPr lang="ru-RU" sz="2000" b="1" dirty="0" smtClean="0"/>
              <a:t>высокая межшкольная мобильность  (частые переезды), (часто);</a:t>
            </a:r>
          </a:p>
          <a:p>
            <a:r>
              <a:rPr lang="ru-RU" sz="2000" b="1" dirty="0"/>
              <a:t>п</a:t>
            </a:r>
            <a:r>
              <a:rPr lang="ru-RU" sz="2000" b="1" dirty="0" smtClean="0"/>
              <a:t>сихологический стресс (новое учебное учреждение), (часто);</a:t>
            </a:r>
          </a:p>
          <a:p>
            <a:r>
              <a:rPr lang="ru-RU" sz="2000" b="1" dirty="0"/>
              <a:t>т</a:t>
            </a:r>
            <a:r>
              <a:rPr lang="ru-RU" sz="2000" b="1" dirty="0" smtClean="0"/>
              <a:t>рудности </a:t>
            </a:r>
            <a:r>
              <a:rPr lang="ru-RU" sz="2000" b="1" dirty="0"/>
              <a:t>в подготовке домашнего </a:t>
            </a:r>
            <a:r>
              <a:rPr lang="ru-RU" sz="2000" b="1" dirty="0" smtClean="0"/>
              <a:t>задания, (часто);</a:t>
            </a:r>
          </a:p>
          <a:p>
            <a:r>
              <a:rPr lang="ru-RU" sz="2000" b="1" dirty="0"/>
              <a:t>о</a:t>
            </a:r>
            <a:r>
              <a:rPr lang="ru-RU" sz="2000" b="1" dirty="0" smtClean="0"/>
              <a:t>тсутствие </a:t>
            </a:r>
            <a:r>
              <a:rPr lang="ru-RU" sz="2000" b="1" dirty="0"/>
              <a:t>помощи </a:t>
            </a:r>
            <a:r>
              <a:rPr lang="ru-RU" sz="2000" b="1" dirty="0" smtClean="0"/>
              <a:t>родителей, (часто).</a:t>
            </a:r>
            <a:endParaRPr lang="ru-RU" sz="2000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2952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Характерное </a:t>
            </a:r>
            <a:r>
              <a:rPr lang="ru-RU" b="1" i="1" dirty="0"/>
              <a:t>поведение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5800" y="620688"/>
            <a:ext cx="7772400" cy="59766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 smtClean="0"/>
              <a:t>    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 </a:t>
            </a:r>
            <a:r>
              <a:rPr lang="ru-RU" sz="2400" b="1" dirty="0"/>
              <a:t>отсутствие или нехватка социальных навыков, ориентация на нормы и правила культуры своей родины и др.; </a:t>
            </a:r>
          </a:p>
          <a:p>
            <a:r>
              <a:rPr lang="ru-RU" sz="2400" b="1" dirty="0"/>
              <a:t>с</a:t>
            </a:r>
            <a:r>
              <a:rPr lang="ru-RU" sz="2400" b="1" dirty="0" smtClean="0"/>
              <a:t>тремление обособиться и замкнуться в себе, тревожность, (часто);</a:t>
            </a:r>
          </a:p>
          <a:p>
            <a:r>
              <a:rPr lang="ru-RU" sz="2400" b="1" dirty="0"/>
              <a:t>д</a:t>
            </a:r>
            <a:r>
              <a:rPr lang="ru-RU" sz="2400" b="1" dirty="0" smtClean="0"/>
              <a:t>емонстративное поведение, (часто);</a:t>
            </a:r>
          </a:p>
          <a:p>
            <a:r>
              <a:rPr lang="ru-RU" sz="2400" b="1" dirty="0" smtClean="0"/>
              <a:t>стремление ограничить круг общения исключительно по национальному признаку (часто, 7а);</a:t>
            </a:r>
          </a:p>
          <a:p>
            <a:r>
              <a:rPr lang="ru-RU" sz="2400" b="1" dirty="0"/>
              <a:t>о</a:t>
            </a:r>
            <a:r>
              <a:rPr lang="ru-RU" sz="2400" b="1" dirty="0" smtClean="0"/>
              <a:t>бъединение мигрантов в отдельный замкнутый круг, (7а);</a:t>
            </a:r>
            <a:endParaRPr lang="en-US" sz="2400" b="1" dirty="0" smtClean="0"/>
          </a:p>
          <a:p>
            <a:r>
              <a:rPr lang="ru-RU" sz="2400" b="1" dirty="0"/>
              <a:t>а</a:t>
            </a:r>
            <a:r>
              <a:rPr lang="ru-RU" sz="2400" b="1" dirty="0" smtClean="0"/>
              <a:t>грессия в поведении, (часто).                                             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67473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241</TotalTime>
  <Words>1068</Words>
  <Application>Microsoft Office PowerPoint</Application>
  <PresentationFormat>Экран (4:3)</PresentationFormat>
  <Paragraphs>103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 3</vt:lpstr>
      <vt:lpstr>Легкий дым</vt:lpstr>
      <vt:lpstr>     Работа с     детьми-мигрантами    в ГБОУ СОШ №250          Кировского района   Санкт-Петербурга</vt:lpstr>
      <vt:lpstr>Статистика Всего учащихся -630 Мигрантов -74   (12%) </vt:lpstr>
      <vt:lpstr>Статистика</vt:lpstr>
      <vt:lpstr>Статистика</vt:lpstr>
      <vt:lpstr>Группы детей-мигрантов по степени владения русским языком:</vt:lpstr>
      <vt:lpstr>Нормативно-правовая документация, регламентирующая процесс обучения мигрантов:</vt:lpstr>
      <vt:lpstr>Нормативно-правовая документация РФ, регламентирующая процесс социальной и культурной адаптации и интеграции мигрантов:</vt:lpstr>
      <vt:lpstr>Основные социально-педагогические   проблемы детей-мигрантов:</vt:lpstr>
      <vt:lpstr>Характерное поведение</vt:lpstr>
      <vt:lpstr>Работа с мигрантами и иностранными гражданами в школе включает следующие аспекты: </vt:lpstr>
      <vt:lpstr>Задачи взаимодействия с семьёй </vt:lpstr>
      <vt:lpstr>Задачи педагогического сопровождения  </vt:lpstr>
      <vt:lpstr>Основные направления работы по психолого-педагогическому сопровождению </vt:lpstr>
      <vt:lpstr>В основе работы по сопровождению адаптации и интеграции детей мигрантов (Концепция государственной миграционной политики Российской Федерации до 2025 года)  выделяют основные направления в работе:</vt:lpstr>
      <vt:lpstr>Мероприятий для учебной адаптации детей мигрантов:</vt:lpstr>
      <vt:lpstr>Мероприятий для социально-психологической и культурной адаптации детей мигрантов </vt:lpstr>
      <vt:lpstr>Основные формы организации обучения:</vt:lpstr>
      <vt:lpstr>Какие еще ресурсы привлечь к работе с детьми мигрантов</vt:lpstr>
      <vt:lpstr>Спасибо за внимание!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работы  с детьми-мигрантами  в школах санкт-петербурга</dc:title>
  <dc:creator>1</dc:creator>
  <cp:lastModifiedBy>Елинова</cp:lastModifiedBy>
  <cp:revision>29</cp:revision>
  <dcterms:created xsi:type="dcterms:W3CDTF">2012-12-15T12:14:16Z</dcterms:created>
  <dcterms:modified xsi:type="dcterms:W3CDTF">2025-04-11T05:45:22Z</dcterms:modified>
</cp:coreProperties>
</file>