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75" r:id="rId3"/>
    <p:sldId id="256" r:id="rId4"/>
    <p:sldId id="273" r:id="rId5"/>
    <p:sldId id="267" r:id="rId6"/>
    <p:sldId id="258" r:id="rId7"/>
    <p:sldId id="271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57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2" autoAdjust="0"/>
  </p:normalViewPr>
  <p:slideViewPr>
    <p:cSldViewPr>
      <p:cViewPr varScale="1">
        <p:scale>
          <a:sx n="98" d="100"/>
          <a:sy n="98" d="100"/>
        </p:scale>
        <p:origin x="7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4748039676987"/>
          <c:y val="2.7043291486131171E-2"/>
          <c:w val="0.71237403426474688"/>
          <c:h val="0.747794125959505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Лист1!$B$2:$B$5</c:f>
              <c:numCache>
                <c:formatCode>0%</c:formatCode>
                <c:ptCount val="4"/>
                <c:pt idx="0" formatCode="0.0%">
                  <c:v>5.5E-2</c:v>
                </c:pt>
                <c:pt idx="1">
                  <c:v>0.06</c:v>
                </c:pt>
                <c:pt idx="2" formatCode="0.0%">
                  <c:v>6.7000000000000004E-2</c:v>
                </c:pt>
                <c:pt idx="3">
                  <c:v>6.6000000000000003E-2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E9-4867-A609-1095306E189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029355340810749E-3"/>
                  <c:y val="1.4020503949490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6E9-4867-A609-1095306E1892}"/>
                </c:ext>
              </c:extLst>
            </c:dLbl>
            <c:dLbl>
              <c:idx val="1"/>
              <c:layout>
                <c:manualLayout>
                  <c:x val="5.5109337069389596E-3"/>
                  <c:y val="1.2663544296856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6E9-4867-A609-1095306E1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0.122</c:v>
                </c:pt>
                <c:pt idx="1">
                  <c:v>0.13200000000000001</c:v>
                </c:pt>
                <c:pt idx="2">
                  <c:v>0.14000000000000001</c:v>
                </c:pt>
                <c:pt idx="3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E9-4867-A609-1095306E1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595648"/>
        <c:axId val="132502656"/>
      </c:barChart>
      <c:catAx>
        <c:axId val="13159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2000"/>
            </a:pPr>
            <a:endParaRPr lang="ru-RU"/>
          </a:p>
        </c:txPr>
        <c:crossAx val="132502656"/>
        <c:crosses val="autoZero"/>
        <c:auto val="1"/>
        <c:lblAlgn val="ctr"/>
        <c:lblOffset val="100"/>
        <c:noMultiLvlLbl val="0"/>
      </c:catAx>
      <c:valAx>
        <c:axId val="132502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3159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963393718802304"/>
          <c:y val="5.2649555169240206E-2"/>
          <c:w val="0.15919197382284753"/>
          <c:h val="0.66093465589528577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 b="1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702950380717566E-2"/>
          <c:y val="0.14425565489841322"/>
          <c:w val="0.54058853222162795"/>
          <c:h val="0.659047181010535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ДОУ комбинированного вида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 b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2024 г.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5-4B3C-8DEC-323E40BCAA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ДОУ компенсирующего вида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2024 г.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35-4B3C-8DEC-323E40BCAA7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ОУ с коррекционными классами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2024 г.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35-4B3C-8DEC-323E40BCAA7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ОУ с ресурсным классом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2024 г.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35-4B3C-8DEC-323E40BCAA7D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ОУ коррекционные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2024 г.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35-4B3C-8DEC-323E40BCAA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547520"/>
        <c:axId val="131549056"/>
      </c:barChart>
      <c:catAx>
        <c:axId val="13154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600"/>
            </a:pPr>
            <a:endParaRPr lang="ru-RU"/>
          </a:p>
        </c:txPr>
        <c:crossAx val="131549056"/>
        <c:crosses val="autoZero"/>
        <c:auto val="1"/>
        <c:lblAlgn val="ctr"/>
        <c:lblOffset val="100"/>
        <c:noMultiLvlLbl val="0"/>
      </c:catAx>
      <c:valAx>
        <c:axId val="131549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3154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356873851140967"/>
          <c:y val="1.7235345581802241E-3"/>
          <c:w val="0.41643126148859033"/>
          <c:h val="0.83976223166290886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 b="1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пт 11.04.25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435" y="1656842"/>
            <a:ext cx="8174831" cy="529114"/>
            <a:chOff x="121912" y="1066122"/>
            <a:chExt cx="10899775" cy="705485"/>
          </a:xfrm>
        </p:grpSpPr>
        <p:sp>
          <p:nvSpPr>
            <p:cNvPr id="3" name="object 3"/>
            <p:cNvSpPr/>
            <p:nvPr/>
          </p:nvSpPr>
          <p:spPr>
            <a:xfrm>
              <a:off x="208711" y="1218438"/>
              <a:ext cx="2887980" cy="543560"/>
            </a:xfrm>
            <a:custGeom>
              <a:avLst/>
              <a:gdLst/>
              <a:ahLst/>
              <a:cxnLst/>
              <a:rect l="l" t="t" r="r" b="b"/>
              <a:pathLst>
                <a:path w="2887980" h="543560">
                  <a:moveTo>
                    <a:pt x="2796997" y="0"/>
                  </a:moveTo>
                  <a:lnTo>
                    <a:pt x="90538" y="0"/>
                  </a:lnTo>
                  <a:lnTo>
                    <a:pt x="55297" y="7112"/>
                  </a:lnTo>
                  <a:lnTo>
                    <a:pt x="26519" y="26511"/>
                  </a:lnTo>
                  <a:lnTo>
                    <a:pt x="7115" y="55292"/>
                  </a:lnTo>
                  <a:lnTo>
                    <a:pt x="0" y="90550"/>
                  </a:lnTo>
                  <a:lnTo>
                    <a:pt x="0" y="452627"/>
                  </a:lnTo>
                  <a:lnTo>
                    <a:pt x="7115" y="487886"/>
                  </a:lnTo>
                  <a:lnTo>
                    <a:pt x="26519" y="516667"/>
                  </a:lnTo>
                  <a:lnTo>
                    <a:pt x="55297" y="536066"/>
                  </a:lnTo>
                  <a:lnTo>
                    <a:pt x="90538" y="543178"/>
                  </a:lnTo>
                  <a:lnTo>
                    <a:pt x="2796997" y="543178"/>
                  </a:lnTo>
                  <a:lnTo>
                    <a:pt x="2832255" y="536066"/>
                  </a:lnTo>
                  <a:lnTo>
                    <a:pt x="2861036" y="516667"/>
                  </a:lnTo>
                  <a:lnTo>
                    <a:pt x="2880436" y="487886"/>
                  </a:lnTo>
                  <a:lnTo>
                    <a:pt x="2887548" y="452627"/>
                  </a:lnTo>
                  <a:lnTo>
                    <a:pt x="2887548" y="90550"/>
                  </a:lnTo>
                  <a:lnTo>
                    <a:pt x="2880436" y="55292"/>
                  </a:lnTo>
                  <a:lnTo>
                    <a:pt x="2861036" y="26511"/>
                  </a:lnTo>
                  <a:lnTo>
                    <a:pt x="2832255" y="7112"/>
                  </a:lnTo>
                  <a:lnTo>
                    <a:pt x="2796997" y="0"/>
                  </a:lnTo>
                  <a:close/>
                </a:path>
              </a:pathLst>
            </a:custGeom>
            <a:solidFill>
              <a:srgbClr val="155F82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4" name="object 4"/>
            <p:cNvSpPr/>
            <p:nvPr/>
          </p:nvSpPr>
          <p:spPr>
            <a:xfrm>
              <a:off x="208711" y="1218438"/>
              <a:ext cx="2887980" cy="543560"/>
            </a:xfrm>
            <a:custGeom>
              <a:avLst/>
              <a:gdLst/>
              <a:ahLst/>
              <a:cxnLst/>
              <a:rect l="l" t="t" r="r" b="b"/>
              <a:pathLst>
                <a:path w="2887980" h="543560">
                  <a:moveTo>
                    <a:pt x="0" y="90550"/>
                  </a:moveTo>
                  <a:lnTo>
                    <a:pt x="7115" y="55292"/>
                  </a:lnTo>
                  <a:lnTo>
                    <a:pt x="26519" y="26511"/>
                  </a:lnTo>
                  <a:lnTo>
                    <a:pt x="55297" y="7112"/>
                  </a:lnTo>
                  <a:lnTo>
                    <a:pt x="90538" y="0"/>
                  </a:lnTo>
                  <a:lnTo>
                    <a:pt x="2796997" y="0"/>
                  </a:lnTo>
                  <a:lnTo>
                    <a:pt x="2832255" y="7112"/>
                  </a:lnTo>
                  <a:lnTo>
                    <a:pt x="2861036" y="26511"/>
                  </a:lnTo>
                  <a:lnTo>
                    <a:pt x="2880436" y="55292"/>
                  </a:lnTo>
                  <a:lnTo>
                    <a:pt x="2887548" y="90550"/>
                  </a:lnTo>
                  <a:lnTo>
                    <a:pt x="2887548" y="452627"/>
                  </a:lnTo>
                  <a:lnTo>
                    <a:pt x="2880436" y="487886"/>
                  </a:lnTo>
                  <a:lnTo>
                    <a:pt x="2861036" y="516667"/>
                  </a:lnTo>
                  <a:lnTo>
                    <a:pt x="2832255" y="536066"/>
                  </a:lnTo>
                  <a:lnTo>
                    <a:pt x="2796997" y="543178"/>
                  </a:lnTo>
                  <a:lnTo>
                    <a:pt x="90538" y="543178"/>
                  </a:lnTo>
                  <a:lnTo>
                    <a:pt x="55297" y="536066"/>
                  </a:lnTo>
                  <a:lnTo>
                    <a:pt x="26519" y="516667"/>
                  </a:lnTo>
                  <a:lnTo>
                    <a:pt x="7115" y="487886"/>
                  </a:lnTo>
                  <a:lnTo>
                    <a:pt x="0" y="452627"/>
                  </a:lnTo>
                  <a:lnTo>
                    <a:pt x="0" y="90550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9766" y="116632"/>
            <a:ext cx="8963130" cy="1302280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/>
            <a:r>
              <a:rPr lang="ru-RU" sz="2400" spc="71" dirty="0"/>
              <a:t>М</a:t>
            </a:r>
            <a:r>
              <a:rPr sz="2400" spc="71" dirty="0" err="1"/>
              <a:t>ежведомственн</a:t>
            </a:r>
            <a:r>
              <a:rPr lang="ru-RU" sz="2400" spc="71" dirty="0" err="1"/>
              <a:t>ый</a:t>
            </a:r>
            <a:r>
              <a:rPr sz="2400" spc="-83" dirty="0"/>
              <a:t> </a:t>
            </a:r>
            <a:r>
              <a:rPr sz="2400" spc="113" dirty="0" err="1"/>
              <a:t>стандарт</a:t>
            </a:r>
            <a:r>
              <a:rPr lang="ru-RU" sz="2400" spc="113" dirty="0"/>
              <a:t> </a:t>
            </a:r>
            <a:r>
              <a:rPr sz="2400" spc="98" dirty="0" err="1"/>
              <a:t>антинаркотической</a:t>
            </a:r>
            <a:r>
              <a:rPr sz="2400" spc="-45" dirty="0"/>
              <a:t> </a:t>
            </a:r>
            <a:r>
              <a:rPr sz="2400" spc="94" dirty="0" err="1"/>
              <a:t>профилактической</a:t>
            </a:r>
            <a:r>
              <a:rPr sz="2400" spc="-56" dirty="0"/>
              <a:t> </a:t>
            </a:r>
            <a:r>
              <a:rPr sz="2400" spc="94" dirty="0" err="1"/>
              <a:t>деятельности</a:t>
            </a:r>
            <a:r>
              <a:rPr lang="ru-RU" sz="2400" spc="94" dirty="0"/>
              <a:t> </a:t>
            </a:r>
            <a:r>
              <a:rPr lang="ru-RU" spc="94" dirty="0"/>
              <a:t>(</a:t>
            </a:r>
            <a:r>
              <a:rPr lang="ru-RU" sz="1600" spc="94" dirty="0"/>
              <a:t>утвержден решением Государственного антинаркотического комитета </a:t>
            </a:r>
            <a:r>
              <a:rPr lang="ru-RU" sz="1600" spc="94" dirty="0" smtClean="0"/>
              <a:t>19.12.2024, протокол №55</a:t>
            </a:r>
            <a:r>
              <a:rPr lang="ru-RU" spc="94" dirty="0"/>
              <a:t>)</a:t>
            </a:r>
            <a:endParaRPr spc="94" dirty="0"/>
          </a:p>
        </p:txBody>
      </p:sp>
      <p:grpSp>
        <p:nvGrpSpPr>
          <p:cNvPr id="6" name="object 6"/>
          <p:cNvGrpSpPr/>
          <p:nvPr/>
        </p:nvGrpSpPr>
        <p:grpSpPr>
          <a:xfrm>
            <a:off x="173726" y="3278601"/>
            <a:ext cx="8526780" cy="2485549"/>
            <a:chOff x="231635" y="3228467"/>
            <a:chExt cx="11369040" cy="3314065"/>
          </a:xfrm>
        </p:grpSpPr>
        <p:sp>
          <p:nvSpPr>
            <p:cNvPr id="7" name="object 7"/>
            <p:cNvSpPr/>
            <p:nvPr/>
          </p:nvSpPr>
          <p:spPr>
            <a:xfrm>
              <a:off x="601078" y="3621913"/>
              <a:ext cx="10989945" cy="2910840"/>
            </a:xfrm>
            <a:custGeom>
              <a:avLst/>
              <a:gdLst/>
              <a:ahLst/>
              <a:cxnLst/>
              <a:rect l="l" t="t" r="r" b="b"/>
              <a:pathLst>
                <a:path w="10989945" h="2910840">
                  <a:moveTo>
                    <a:pt x="10938268" y="0"/>
                  </a:moveTo>
                  <a:lnTo>
                    <a:pt x="51612" y="0"/>
                  </a:lnTo>
                  <a:lnTo>
                    <a:pt x="31520" y="4056"/>
                  </a:lnTo>
                  <a:lnTo>
                    <a:pt x="15114" y="15112"/>
                  </a:lnTo>
                  <a:lnTo>
                    <a:pt x="4055" y="31503"/>
                  </a:lnTo>
                  <a:lnTo>
                    <a:pt x="0" y="51562"/>
                  </a:lnTo>
                  <a:lnTo>
                    <a:pt x="0" y="2858909"/>
                  </a:lnTo>
                  <a:lnTo>
                    <a:pt x="4055" y="2878995"/>
                  </a:lnTo>
                  <a:lnTo>
                    <a:pt x="15114" y="2895396"/>
                  </a:lnTo>
                  <a:lnTo>
                    <a:pt x="31520" y="2906454"/>
                  </a:lnTo>
                  <a:lnTo>
                    <a:pt x="51612" y="2910509"/>
                  </a:lnTo>
                  <a:lnTo>
                    <a:pt x="10938268" y="2910509"/>
                  </a:lnTo>
                  <a:lnTo>
                    <a:pt x="10958326" y="2906454"/>
                  </a:lnTo>
                  <a:lnTo>
                    <a:pt x="10974717" y="2895396"/>
                  </a:lnTo>
                  <a:lnTo>
                    <a:pt x="10985774" y="2878995"/>
                  </a:lnTo>
                  <a:lnTo>
                    <a:pt x="10989830" y="2858909"/>
                  </a:lnTo>
                  <a:lnTo>
                    <a:pt x="10989830" y="51562"/>
                  </a:lnTo>
                  <a:lnTo>
                    <a:pt x="10985774" y="31503"/>
                  </a:lnTo>
                  <a:lnTo>
                    <a:pt x="10974717" y="15112"/>
                  </a:lnTo>
                  <a:lnTo>
                    <a:pt x="10958326" y="4056"/>
                  </a:lnTo>
                  <a:lnTo>
                    <a:pt x="1093826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8" name="object 8"/>
            <p:cNvSpPr/>
            <p:nvPr/>
          </p:nvSpPr>
          <p:spPr>
            <a:xfrm>
              <a:off x="601078" y="3621913"/>
              <a:ext cx="10989945" cy="2910840"/>
            </a:xfrm>
            <a:custGeom>
              <a:avLst/>
              <a:gdLst/>
              <a:ahLst/>
              <a:cxnLst/>
              <a:rect l="l" t="t" r="r" b="b"/>
              <a:pathLst>
                <a:path w="10989945" h="2910840">
                  <a:moveTo>
                    <a:pt x="0" y="51562"/>
                  </a:moveTo>
                  <a:lnTo>
                    <a:pt x="4055" y="31503"/>
                  </a:lnTo>
                  <a:lnTo>
                    <a:pt x="15114" y="15112"/>
                  </a:lnTo>
                  <a:lnTo>
                    <a:pt x="31520" y="4056"/>
                  </a:lnTo>
                  <a:lnTo>
                    <a:pt x="51612" y="0"/>
                  </a:lnTo>
                  <a:lnTo>
                    <a:pt x="10938268" y="0"/>
                  </a:lnTo>
                  <a:lnTo>
                    <a:pt x="10958326" y="4056"/>
                  </a:lnTo>
                  <a:lnTo>
                    <a:pt x="10974717" y="15112"/>
                  </a:lnTo>
                  <a:lnTo>
                    <a:pt x="10985774" y="31503"/>
                  </a:lnTo>
                  <a:lnTo>
                    <a:pt x="10989830" y="51562"/>
                  </a:lnTo>
                  <a:lnTo>
                    <a:pt x="10989830" y="2858909"/>
                  </a:lnTo>
                  <a:lnTo>
                    <a:pt x="10985774" y="2878995"/>
                  </a:lnTo>
                  <a:lnTo>
                    <a:pt x="10974717" y="2895396"/>
                  </a:lnTo>
                  <a:lnTo>
                    <a:pt x="10958326" y="2906454"/>
                  </a:lnTo>
                  <a:lnTo>
                    <a:pt x="10938268" y="2910509"/>
                  </a:lnTo>
                  <a:lnTo>
                    <a:pt x="51612" y="2910509"/>
                  </a:lnTo>
                  <a:lnTo>
                    <a:pt x="31520" y="2906454"/>
                  </a:lnTo>
                  <a:lnTo>
                    <a:pt x="15114" y="2895396"/>
                  </a:lnTo>
                  <a:lnTo>
                    <a:pt x="4055" y="2878995"/>
                  </a:lnTo>
                  <a:lnTo>
                    <a:pt x="0" y="2858909"/>
                  </a:lnTo>
                  <a:lnTo>
                    <a:pt x="0" y="51562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9" name="object 9"/>
            <p:cNvSpPr/>
            <p:nvPr/>
          </p:nvSpPr>
          <p:spPr>
            <a:xfrm>
              <a:off x="241160" y="3237992"/>
              <a:ext cx="2855595" cy="543560"/>
            </a:xfrm>
            <a:custGeom>
              <a:avLst/>
              <a:gdLst/>
              <a:ahLst/>
              <a:cxnLst/>
              <a:rect l="l" t="t" r="r" b="b"/>
              <a:pathLst>
                <a:path w="2855595" h="543560">
                  <a:moveTo>
                    <a:pt x="2764548" y="0"/>
                  </a:moveTo>
                  <a:lnTo>
                    <a:pt x="90538" y="0"/>
                  </a:lnTo>
                  <a:lnTo>
                    <a:pt x="55297" y="7112"/>
                  </a:lnTo>
                  <a:lnTo>
                    <a:pt x="26519" y="26511"/>
                  </a:lnTo>
                  <a:lnTo>
                    <a:pt x="7115" y="55292"/>
                  </a:lnTo>
                  <a:lnTo>
                    <a:pt x="0" y="90550"/>
                  </a:lnTo>
                  <a:lnTo>
                    <a:pt x="0" y="452755"/>
                  </a:lnTo>
                  <a:lnTo>
                    <a:pt x="7115" y="487959"/>
                  </a:lnTo>
                  <a:lnTo>
                    <a:pt x="26519" y="516747"/>
                  </a:lnTo>
                  <a:lnTo>
                    <a:pt x="55297" y="536176"/>
                  </a:lnTo>
                  <a:lnTo>
                    <a:pt x="90538" y="543306"/>
                  </a:lnTo>
                  <a:lnTo>
                    <a:pt x="2764548" y="543306"/>
                  </a:lnTo>
                  <a:lnTo>
                    <a:pt x="2799807" y="536176"/>
                  </a:lnTo>
                  <a:lnTo>
                    <a:pt x="2828588" y="516747"/>
                  </a:lnTo>
                  <a:lnTo>
                    <a:pt x="2847987" y="487959"/>
                  </a:lnTo>
                  <a:lnTo>
                    <a:pt x="2855099" y="452755"/>
                  </a:lnTo>
                  <a:lnTo>
                    <a:pt x="2855099" y="90550"/>
                  </a:lnTo>
                  <a:lnTo>
                    <a:pt x="2847987" y="55292"/>
                  </a:lnTo>
                  <a:lnTo>
                    <a:pt x="2828588" y="26511"/>
                  </a:lnTo>
                  <a:lnTo>
                    <a:pt x="2799807" y="7112"/>
                  </a:lnTo>
                  <a:lnTo>
                    <a:pt x="2764548" y="0"/>
                  </a:lnTo>
                  <a:close/>
                </a:path>
              </a:pathLst>
            </a:custGeom>
            <a:solidFill>
              <a:srgbClr val="155F82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10" name="object 10"/>
            <p:cNvSpPr/>
            <p:nvPr/>
          </p:nvSpPr>
          <p:spPr>
            <a:xfrm>
              <a:off x="241160" y="3237992"/>
              <a:ext cx="2855595" cy="543560"/>
            </a:xfrm>
            <a:custGeom>
              <a:avLst/>
              <a:gdLst/>
              <a:ahLst/>
              <a:cxnLst/>
              <a:rect l="l" t="t" r="r" b="b"/>
              <a:pathLst>
                <a:path w="2855595" h="543560">
                  <a:moveTo>
                    <a:pt x="0" y="90550"/>
                  </a:moveTo>
                  <a:lnTo>
                    <a:pt x="7115" y="55292"/>
                  </a:lnTo>
                  <a:lnTo>
                    <a:pt x="26519" y="26511"/>
                  </a:lnTo>
                  <a:lnTo>
                    <a:pt x="55297" y="7112"/>
                  </a:lnTo>
                  <a:lnTo>
                    <a:pt x="90538" y="0"/>
                  </a:lnTo>
                  <a:lnTo>
                    <a:pt x="2764548" y="0"/>
                  </a:lnTo>
                  <a:lnTo>
                    <a:pt x="2799807" y="7112"/>
                  </a:lnTo>
                  <a:lnTo>
                    <a:pt x="2828588" y="26511"/>
                  </a:lnTo>
                  <a:lnTo>
                    <a:pt x="2847987" y="55292"/>
                  </a:lnTo>
                  <a:lnTo>
                    <a:pt x="2855099" y="90550"/>
                  </a:lnTo>
                  <a:lnTo>
                    <a:pt x="2855099" y="452755"/>
                  </a:lnTo>
                  <a:lnTo>
                    <a:pt x="2847987" y="487959"/>
                  </a:lnTo>
                  <a:lnTo>
                    <a:pt x="2828588" y="516747"/>
                  </a:lnTo>
                  <a:lnTo>
                    <a:pt x="2799807" y="536176"/>
                  </a:lnTo>
                  <a:lnTo>
                    <a:pt x="2764548" y="543306"/>
                  </a:lnTo>
                  <a:lnTo>
                    <a:pt x="90538" y="543306"/>
                  </a:lnTo>
                  <a:lnTo>
                    <a:pt x="55297" y="536176"/>
                  </a:lnTo>
                  <a:lnTo>
                    <a:pt x="26519" y="516747"/>
                  </a:lnTo>
                  <a:lnTo>
                    <a:pt x="7115" y="487959"/>
                  </a:lnTo>
                  <a:lnTo>
                    <a:pt x="0" y="452755"/>
                  </a:lnTo>
                  <a:lnTo>
                    <a:pt x="0" y="90550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59766" y="1858136"/>
            <a:ext cx="8709184" cy="40876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R="6744176" algn="ctr">
              <a:spcBef>
                <a:spcPts val="75"/>
              </a:spcBef>
            </a:pPr>
            <a:r>
              <a:rPr sz="1350" spc="-15" dirty="0">
                <a:solidFill>
                  <a:srgbClr val="FFFFFF"/>
                </a:solidFill>
                <a:latin typeface="Arial"/>
                <a:cs typeface="Arial"/>
              </a:rPr>
              <a:t>Цель</a:t>
            </a:r>
            <a:endParaRPr sz="1350" dirty="0">
              <a:latin typeface="Arial"/>
              <a:cs typeface="Arial"/>
            </a:endParaRPr>
          </a:p>
          <a:p>
            <a:pPr marL="879158">
              <a:spcBef>
                <a:spcPts val="1024"/>
              </a:spcBef>
            </a:pPr>
            <a:r>
              <a:rPr sz="1350" spc="-8" dirty="0">
                <a:latin typeface="Arial"/>
                <a:cs typeface="Arial"/>
              </a:rPr>
              <a:t>создание </a:t>
            </a:r>
            <a:r>
              <a:rPr sz="1350" spc="-11" dirty="0">
                <a:latin typeface="Arial"/>
                <a:cs typeface="Arial"/>
              </a:rPr>
              <a:t>единого</a:t>
            </a:r>
            <a:r>
              <a:rPr sz="1350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профилактического</a:t>
            </a:r>
            <a:r>
              <a:rPr sz="1350" spc="-19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пространства,</a:t>
            </a:r>
            <a:r>
              <a:rPr sz="1350" spc="26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включающего</a:t>
            </a:r>
            <a:r>
              <a:rPr sz="1350" spc="-19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мероприятия</a:t>
            </a:r>
            <a:r>
              <a:rPr sz="1350" spc="8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для</a:t>
            </a:r>
            <a:r>
              <a:rPr sz="1350" spc="-8" dirty="0">
                <a:latin typeface="Arial"/>
                <a:cs typeface="Arial"/>
              </a:rPr>
              <a:t> </a:t>
            </a:r>
            <a:r>
              <a:rPr sz="1350" spc="-15" dirty="0">
                <a:latin typeface="Arial"/>
                <a:cs typeface="Arial"/>
              </a:rPr>
              <a:t>всех</a:t>
            </a:r>
            <a:endParaRPr sz="1350" dirty="0">
              <a:latin typeface="Arial"/>
              <a:cs typeface="Arial"/>
            </a:endParaRPr>
          </a:p>
          <a:p>
            <a:pPr marL="879158">
              <a:spcBef>
                <a:spcPts val="4"/>
              </a:spcBef>
            </a:pPr>
            <a:r>
              <a:rPr sz="1350" spc="-8" dirty="0">
                <a:latin typeface="Arial"/>
                <a:cs typeface="Arial"/>
              </a:rPr>
              <a:t>профилактируемых</a:t>
            </a:r>
            <a:r>
              <a:rPr sz="1350" spc="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лиц,</a:t>
            </a:r>
            <a:r>
              <a:rPr sz="1350" spc="-23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которые</a:t>
            </a:r>
            <a:r>
              <a:rPr sz="1350" spc="8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направлены:</a:t>
            </a:r>
            <a:endParaRPr sz="1350" dirty="0">
              <a:latin typeface="Arial"/>
              <a:cs typeface="Arial"/>
            </a:endParaRPr>
          </a:p>
          <a:p>
            <a:pPr marL="1222058" indent="-105728">
              <a:buChar char="-"/>
              <a:tabLst>
                <a:tab pos="1222534" algn="l"/>
              </a:tabLst>
            </a:pPr>
            <a:r>
              <a:rPr sz="1350" spc="-4" dirty="0">
                <a:latin typeface="Arial"/>
                <a:cs typeface="Arial"/>
              </a:rPr>
              <a:t>на</a:t>
            </a:r>
            <a:r>
              <a:rPr sz="1350" spc="-8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снижение факторов</a:t>
            </a:r>
            <a:r>
              <a:rPr sz="1350" spc="8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риска</a:t>
            </a:r>
            <a:r>
              <a:rPr sz="1350" spc="-11" dirty="0">
                <a:latin typeface="Arial"/>
                <a:cs typeface="Arial"/>
              </a:rPr>
              <a:t> </a:t>
            </a:r>
            <a:r>
              <a:rPr sz="1350" spc="-15" dirty="0">
                <a:latin typeface="Arial"/>
                <a:cs typeface="Arial"/>
              </a:rPr>
              <a:t>вовлечения</a:t>
            </a:r>
            <a:r>
              <a:rPr sz="1350" spc="8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в</a:t>
            </a:r>
            <a:r>
              <a:rPr sz="1350" spc="-4" dirty="0">
                <a:latin typeface="Arial"/>
                <a:cs typeface="Arial"/>
              </a:rPr>
              <a:t> наркотизацию;</a:t>
            </a:r>
            <a:endParaRPr sz="1350" dirty="0">
              <a:latin typeface="Arial"/>
              <a:cs typeface="Arial"/>
            </a:endParaRPr>
          </a:p>
          <a:p>
            <a:pPr marL="1222058" indent="-105728">
              <a:buChar char="-"/>
              <a:tabLst>
                <a:tab pos="1222534" algn="l"/>
              </a:tabLst>
            </a:pPr>
            <a:r>
              <a:rPr sz="1350" spc="-8" dirty="0">
                <a:latin typeface="Arial"/>
                <a:cs typeface="Arial"/>
              </a:rPr>
              <a:t>развитие</a:t>
            </a:r>
            <a:r>
              <a:rPr sz="1350" spc="-4" dirty="0">
                <a:latin typeface="Arial"/>
                <a:cs typeface="Arial"/>
              </a:rPr>
              <a:t> защитных</a:t>
            </a:r>
            <a:r>
              <a:rPr sz="1350" spc="8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факторов,</a:t>
            </a:r>
            <a:r>
              <a:rPr sz="1350" spc="11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способствующих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сохранению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и</a:t>
            </a:r>
            <a:r>
              <a:rPr sz="1350" spc="-4" dirty="0">
                <a:latin typeface="Arial"/>
                <a:cs typeface="Arial"/>
              </a:rPr>
              <a:t> укреплению</a:t>
            </a:r>
            <a:endParaRPr sz="1350" dirty="0">
              <a:latin typeface="Arial"/>
              <a:cs typeface="Arial"/>
            </a:endParaRPr>
          </a:p>
          <a:p>
            <a:pPr marL="1116806"/>
            <a:r>
              <a:rPr sz="1350" spc="-4" dirty="0">
                <a:latin typeface="Arial"/>
                <a:cs typeface="Arial"/>
              </a:rPr>
              <a:t>психического, физического</a:t>
            </a:r>
            <a:r>
              <a:rPr sz="1350" spc="-23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и</a:t>
            </a:r>
            <a:r>
              <a:rPr sz="1350" spc="-4" dirty="0">
                <a:latin typeface="Arial"/>
                <a:cs typeface="Arial"/>
              </a:rPr>
              <a:t> социального </a:t>
            </a:r>
            <a:r>
              <a:rPr sz="1350" spc="-15" dirty="0">
                <a:latin typeface="Arial"/>
                <a:cs typeface="Arial"/>
              </a:rPr>
              <a:t>благополучия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широких</a:t>
            </a:r>
            <a:r>
              <a:rPr sz="1350" dirty="0">
                <a:latin typeface="Arial"/>
                <a:cs typeface="Arial"/>
              </a:rPr>
              <a:t> слоев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spc="-11" dirty="0">
                <a:latin typeface="Arial"/>
                <a:cs typeface="Arial"/>
              </a:rPr>
              <a:t>населения</a:t>
            </a:r>
            <a:endParaRPr sz="1350" dirty="0">
              <a:latin typeface="Arial"/>
              <a:cs typeface="Arial"/>
            </a:endParaRPr>
          </a:p>
          <a:p>
            <a:pPr marR="6777038" algn="ctr">
              <a:spcBef>
                <a:spcPts val="1181"/>
              </a:spcBef>
            </a:pPr>
            <a:r>
              <a:rPr sz="1350" spc="-4" dirty="0">
                <a:solidFill>
                  <a:srgbClr val="FFFFFF"/>
                </a:solidFill>
                <a:latin typeface="Arial"/>
                <a:cs typeface="Arial"/>
              </a:rPr>
              <a:t>Ожидаемые</a:t>
            </a:r>
            <a:r>
              <a:rPr sz="1350" spc="-3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spc="-26" dirty="0">
                <a:solidFill>
                  <a:srgbClr val="FFFFFF"/>
                </a:solidFill>
                <a:latin typeface="Arial"/>
                <a:cs typeface="Arial"/>
              </a:rPr>
              <a:t>результаты</a:t>
            </a:r>
            <a:endParaRPr sz="1350" dirty="0">
              <a:latin typeface="Arial"/>
              <a:cs typeface="Arial"/>
            </a:endParaRPr>
          </a:p>
          <a:p>
            <a:pPr marL="485775" indent="-215265">
              <a:spcBef>
                <a:spcPts val="1155"/>
              </a:spcBef>
              <a:buClr>
                <a:srgbClr val="163D63"/>
              </a:buClr>
              <a:buFont typeface="Wingdings"/>
              <a:buChar char=""/>
              <a:tabLst>
                <a:tab pos="486251" algn="l"/>
              </a:tabLst>
            </a:pPr>
            <a:r>
              <a:rPr sz="1350" spc="-8" dirty="0">
                <a:latin typeface="Arial"/>
                <a:cs typeface="Arial"/>
              </a:rPr>
              <a:t>сформированная</a:t>
            </a:r>
            <a:r>
              <a:rPr sz="1350" spc="19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приверженность</a:t>
            </a:r>
            <a:r>
              <a:rPr sz="1350" spc="23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к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spc="-11" dirty="0">
                <a:latin typeface="Arial"/>
                <a:cs typeface="Arial"/>
              </a:rPr>
              <a:t>ведению</a:t>
            </a:r>
            <a:r>
              <a:rPr sz="1350" spc="-4" dirty="0">
                <a:latin typeface="Arial"/>
                <a:cs typeface="Arial"/>
              </a:rPr>
              <a:t> </a:t>
            </a:r>
            <a:r>
              <a:rPr sz="1350" spc="-11" dirty="0">
                <a:latin typeface="Arial"/>
                <a:cs typeface="Arial"/>
              </a:rPr>
              <a:t>здорового</a:t>
            </a:r>
            <a:r>
              <a:rPr sz="1350" spc="8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образа</a:t>
            </a:r>
            <a:r>
              <a:rPr sz="1350" dirty="0">
                <a:latin typeface="Arial"/>
                <a:cs typeface="Arial"/>
              </a:rPr>
              <a:t> жизни,</a:t>
            </a:r>
          </a:p>
          <a:p>
            <a:pPr marL="485775" marR="948214">
              <a:spcBef>
                <a:spcPts val="4"/>
              </a:spcBef>
            </a:pPr>
            <a:r>
              <a:rPr sz="1350" spc="-8" dirty="0">
                <a:latin typeface="Arial"/>
                <a:cs typeface="Arial"/>
              </a:rPr>
              <a:t>мотивация </a:t>
            </a:r>
            <a:r>
              <a:rPr sz="1350" spc="-4" dirty="0">
                <a:latin typeface="Arial"/>
                <a:cs typeface="Arial"/>
              </a:rPr>
              <a:t>на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эффективное</a:t>
            </a:r>
            <a:r>
              <a:rPr sz="1350" spc="-8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социально-психологическое</a:t>
            </a:r>
            <a:r>
              <a:rPr sz="1350" spc="-8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и физическое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развитие</a:t>
            </a:r>
            <a:r>
              <a:rPr sz="1350" spc="8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личности, </a:t>
            </a:r>
            <a:r>
              <a:rPr sz="1350" spc="-363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а</a:t>
            </a:r>
            <a:r>
              <a:rPr sz="1350" spc="-8" dirty="0">
                <a:latin typeface="Arial"/>
                <a:cs typeface="Arial"/>
              </a:rPr>
              <a:t> также</a:t>
            </a:r>
            <a:r>
              <a:rPr sz="1350" spc="-11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социально</a:t>
            </a:r>
            <a:r>
              <a:rPr sz="1350" spc="-11" dirty="0">
                <a:latin typeface="Arial"/>
                <a:cs typeface="Arial"/>
              </a:rPr>
              <a:t> полезную</a:t>
            </a:r>
            <a:r>
              <a:rPr sz="1350" spc="11" dirty="0">
                <a:latin typeface="Arial"/>
                <a:cs typeface="Arial"/>
              </a:rPr>
              <a:t> </a:t>
            </a:r>
            <a:r>
              <a:rPr sz="1350" spc="-19" dirty="0">
                <a:latin typeface="Arial"/>
                <a:cs typeface="Arial"/>
              </a:rPr>
              <a:t>трудовую</a:t>
            </a:r>
            <a:r>
              <a:rPr sz="1350" spc="38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деятельность;</a:t>
            </a:r>
            <a:endParaRPr sz="1350" dirty="0">
              <a:latin typeface="Arial"/>
              <a:cs typeface="Arial"/>
            </a:endParaRPr>
          </a:p>
          <a:p>
            <a:pPr marL="485775" marR="1114901" indent="-215265">
              <a:buClr>
                <a:srgbClr val="163D63"/>
              </a:buClr>
              <a:buFont typeface="Wingdings"/>
              <a:buChar char=""/>
              <a:tabLst>
                <a:tab pos="486251" algn="l"/>
              </a:tabLst>
            </a:pPr>
            <a:r>
              <a:rPr sz="1350" spc="-8" dirty="0">
                <a:latin typeface="Arial"/>
                <a:cs typeface="Arial"/>
              </a:rPr>
              <a:t>сформированное</a:t>
            </a:r>
            <a:r>
              <a:rPr sz="1350" spc="19" dirty="0">
                <a:latin typeface="Arial"/>
                <a:cs typeface="Arial"/>
              </a:rPr>
              <a:t> </a:t>
            </a:r>
            <a:r>
              <a:rPr sz="1350" spc="-11" dirty="0">
                <a:latin typeface="Arial"/>
                <a:cs typeface="Arial"/>
              </a:rPr>
              <a:t>умение</a:t>
            </a:r>
            <a:r>
              <a:rPr sz="1350" spc="19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эффективно</a:t>
            </a:r>
            <a:r>
              <a:rPr sz="1350" spc="-19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применять</a:t>
            </a:r>
            <a:r>
              <a:rPr sz="1350" spc="11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правовые</a:t>
            </a:r>
            <a:r>
              <a:rPr sz="1350" spc="19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знания </a:t>
            </a:r>
            <a:r>
              <a:rPr sz="1350" dirty="0">
                <a:latin typeface="Arial"/>
                <a:cs typeface="Arial"/>
              </a:rPr>
              <a:t>в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сфере</a:t>
            </a:r>
            <a:r>
              <a:rPr sz="1350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незаконного </a:t>
            </a:r>
            <a:r>
              <a:rPr sz="1350" spc="-363" dirty="0">
                <a:latin typeface="Arial"/>
                <a:cs typeface="Arial"/>
              </a:rPr>
              <a:t> </a:t>
            </a:r>
            <a:r>
              <a:rPr sz="1350" spc="-11" dirty="0">
                <a:latin typeface="Arial"/>
                <a:cs typeface="Arial"/>
              </a:rPr>
              <a:t>оборота</a:t>
            </a:r>
            <a:r>
              <a:rPr sz="1350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НС</a:t>
            </a:r>
            <a:r>
              <a:rPr sz="1350" spc="-8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и</a:t>
            </a:r>
            <a:r>
              <a:rPr sz="1350" spc="-4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ПВ;</a:t>
            </a:r>
          </a:p>
          <a:p>
            <a:pPr marL="485775" indent="-215265">
              <a:buClr>
                <a:srgbClr val="163D63"/>
              </a:buClr>
              <a:buFont typeface="Wingdings"/>
              <a:buChar char=""/>
              <a:tabLst>
                <a:tab pos="486251" algn="l"/>
              </a:tabLst>
            </a:pPr>
            <a:r>
              <a:rPr sz="1350" spc="-11" dirty="0">
                <a:latin typeface="Arial"/>
                <a:cs typeface="Arial"/>
              </a:rPr>
              <a:t>преодоление</a:t>
            </a:r>
            <a:r>
              <a:rPr sz="1350" spc="-8" dirty="0">
                <a:latin typeface="Arial"/>
                <a:cs typeface="Arial"/>
              </a:rPr>
              <a:t> </a:t>
            </a:r>
            <a:r>
              <a:rPr sz="1350" spc="-11" dirty="0">
                <a:latin typeface="Arial"/>
                <a:cs typeface="Arial"/>
              </a:rPr>
              <a:t>заблуждений</a:t>
            </a:r>
            <a:r>
              <a:rPr sz="1350" spc="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о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нормах</a:t>
            </a:r>
            <a:r>
              <a:rPr sz="1350" spc="11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и</a:t>
            </a:r>
            <a:r>
              <a:rPr sz="1350" spc="-8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об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ожиданиях,</a:t>
            </a:r>
            <a:r>
              <a:rPr sz="1350" spc="8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связанных</a:t>
            </a:r>
            <a:r>
              <a:rPr sz="1350" spc="11" dirty="0">
                <a:latin typeface="Arial"/>
                <a:cs typeface="Arial"/>
              </a:rPr>
              <a:t> </a:t>
            </a:r>
            <a:r>
              <a:rPr sz="1350" spc="8" dirty="0">
                <a:latin typeface="Arial"/>
                <a:cs typeface="Arial"/>
              </a:rPr>
              <a:t>со</a:t>
            </a:r>
            <a:r>
              <a:rPr sz="1350" spc="-4" dirty="0">
                <a:latin typeface="Arial"/>
                <a:cs typeface="Arial"/>
              </a:rPr>
              <a:t> </a:t>
            </a:r>
            <a:r>
              <a:rPr sz="1350" spc="-11" dirty="0">
                <a:latin typeface="Arial"/>
                <a:cs typeface="Arial"/>
              </a:rPr>
              <a:t>злоупотреблением</a:t>
            </a:r>
            <a:r>
              <a:rPr sz="1350" spc="19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НС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и</a:t>
            </a:r>
            <a:r>
              <a:rPr sz="1350" spc="-8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ПВ;</a:t>
            </a:r>
          </a:p>
          <a:p>
            <a:pPr marL="485775" indent="-215265">
              <a:buClr>
                <a:srgbClr val="163D63"/>
              </a:buClr>
              <a:buFont typeface="Wingdings"/>
              <a:buChar char=""/>
              <a:tabLst>
                <a:tab pos="486251" algn="l"/>
              </a:tabLst>
            </a:pPr>
            <a:r>
              <a:rPr sz="1350" spc="-8" dirty="0">
                <a:latin typeface="Arial"/>
                <a:cs typeface="Arial"/>
              </a:rPr>
              <a:t>сформированная</a:t>
            </a:r>
            <a:r>
              <a:rPr sz="1350" spc="26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способность</a:t>
            </a:r>
            <a:r>
              <a:rPr sz="1350" spc="8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анализировать</a:t>
            </a:r>
            <a:r>
              <a:rPr sz="1350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последствия</a:t>
            </a:r>
            <a:r>
              <a:rPr sz="1350" dirty="0">
                <a:latin typeface="Arial"/>
                <a:cs typeface="Arial"/>
              </a:rPr>
              <a:t> </a:t>
            </a:r>
            <a:r>
              <a:rPr sz="1350" spc="-11" dirty="0">
                <a:latin typeface="Arial"/>
                <a:cs typeface="Arial"/>
              </a:rPr>
              <a:t>своего</a:t>
            </a:r>
            <a:r>
              <a:rPr sz="1350" spc="15" dirty="0">
                <a:latin typeface="Arial"/>
                <a:cs typeface="Arial"/>
              </a:rPr>
              <a:t> </a:t>
            </a:r>
            <a:r>
              <a:rPr sz="1350" spc="-11" dirty="0">
                <a:latin typeface="Arial"/>
                <a:cs typeface="Arial"/>
              </a:rPr>
              <a:t>поведения;</a:t>
            </a:r>
            <a:endParaRPr sz="1350" dirty="0">
              <a:latin typeface="Arial"/>
              <a:cs typeface="Arial"/>
            </a:endParaRPr>
          </a:p>
          <a:p>
            <a:pPr marL="485775" indent="-215265">
              <a:lnSpc>
                <a:spcPts val="1594"/>
              </a:lnSpc>
              <a:buClr>
                <a:srgbClr val="163D63"/>
              </a:buClr>
              <a:buFont typeface="Wingdings"/>
              <a:buChar char=""/>
              <a:tabLst>
                <a:tab pos="486251" algn="l"/>
                <a:tab pos="2348389" algn="l"/>
              </a:tabLst>
            </a:pPr>
            <a:r>
              <a:rPr sz="1350" spc="-4" dirty="0">
                <a:latin typeface="Arial"/>
                <a:cs typeface="Arial"/>
              </a:rPr>
              <a:t>укрепление</a:t>
            </a:r>
            <a:r>
              <a:rPr sz="1350" spc="26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семейных	</a:t>
            </a:r>
            <a:r>
              <a:rPr sz="1350" spc="-8" dirty="0">
                <a:latin typeface="Arial"/>
                <a:cs typeface="Arial"/>
              </a:rPr>
              <a:t>связей, </a:t>
            </a:r>
            <a:r>
              <a:rPr sz="1350" spc="-4" dirty="0">
                <a:latin typeface="Arial"/>
                <a:cs typeface="Arial"/>
              </a:rPr>
              <a:t>привязанности</a:t>
            </a:r>
            <a:r>
              <a:rPr sz="1350" spc="8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между</a:t>
            </a:r>
            <a:r>
              <a:rPr sz="1350" dirty="0">
                <a:latin typeface="Arial"/>
                <a:cs typeface="Arial"/>
              </a:rPr>
              <a:t> </a:t>
            </a:r>
            <a:r>
              <a:rPr sz="1350" spc="-11" dirty="0">
                <a:latin typeface="Arial"/>
                <a:cs typeface="Arial"/>
              </a:rPr>
              <a:t>родителями</a:t>
            </a:r>
            <a:r>
              <a:rPr sz="1350" spc="-19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и</a:t>
            </a:r>
            <a:r>
              <a:rPr sz="1350" spc="-8" dirty="0">
                <a:latin typeface="Arial"/>
                <a:cs typeface="Arial"/>
              </a:rPr>
              <a:t> детьми;</a:t>
            </a:r>
            <a:endParaRPr sz="1350" dirty="0">
              <a:latin typeface="Arial"/>
              <a:cs typeface="Arial"/>
            </a:endParaRPr>
          </a:p>
          <a:p>
            <a:pPr marL="485775" indent="-215265">
              <a:lnSpc>
                <a:spcPts val="1594"/>
              </a:lnSpc>
              <a:buClr>
                <a:srgbClr val="163D63"/>
              </a:buClr>
              <a:buFont typeface="Wingdings"/>
              <a:buChar char=""/>
              <a:tabLst>
                <a:tab pos="486251" algn="l"/>
              </a:tabLst>
            </a:pPr>
            <a:r>
              <a:rPr sz="1350" spc="-4" dirty="0">
                <a:latin typeface="Arial"/>
                <a:cs typeface="Arial"/>
              </a:rPr>
              <a:t>активизация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spc="-11" dirty="0">
                <a:latin typeface="Arial"/>
                <a:cs typeface="Arial"/>
              </a:rPr>
              <a:t>роли</a:t>
            </a:r>
            <a:r>
              <a:rPr sz="1350" spc="-4" dirty="0">
                <a:latin typeface="Arial"/>
                <a:cs typeface="Arial"/>
              </a:rPr>
              <a:t> </a:t>
            </a:r>
            <a:r>
              <a:rPr sz="1350" spc="-15" dirty="0">
                <a:latin typeface="Arial"/>
                <a:cs typeface="Arial"/>
              </a:rPr>
              <a:t>родителей </a:t>
            </a:r>
            <a:r>
              <a:rPr sz="1350" dirty="0">
                <a:latin typeface="Arial"/>
                <a:cs typeface="Arial"/>
              </a:rPr>
              <a:t>в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жизни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spc="-15" dirty="0">
                <a:latin typeface="Arial"/>
                <a:cs typeface="Arial"/>
              </a:rPr>
              <a:t>детей,</a:t>
            </a:r>
            <a:r>
              <a:rPr sz="1350" spc="-8" dirty="0">
                <a:latin typeface="Arial"/>
                <a:cs typeface="Arial"/>
              </a:rPr>
              <a:t> </a:t>
            </a:r>
            <a:r>
              <a:rPr sz="1350" spc="-4" dirty="0">
                <a:latin typeface="Arial"/>
                <a:cs typeface="Arial"/>
              </a:rPr>
              <a:t>участие</a:t>
            </a:r>
            <a:r>
              <a:rPr sz="1350" spc="8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в</a:t>
            </a:r>
            <a:r>
              <a:rPr sz="1350" spc="4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их</a:t>
            </a:r>
            <a:r>
              <a:rPr sz="1350" spc="-4" dirty="0">
                <a:latin typeface="Arial"/>
                <a:cs typeface="Arial"/>
              </a:rPr>
              <a:t> </a:t>
            </a:r>
            <a:r>
              <a:rPr sz="1350" spc="-8" dirty="0">
                <a:latin typeface="Arial"/>
                <a:cs typeface="Arial"/>
              </a:rPr>
              <a:t>воспитании</a:t>
            </a:r>
            <a:r>
              <a:rPr sz="1350" dirty="0">
                <a:latin typeface="Arial"/>
                <a:cs typeface="Arial"/>
              </a:rPr>
              <a:t> и </a:t>
            </a:r>
            <a:r>
              <a:rPr sz="1350" spc="-11" dirty="0">
                <a:latin typeface="Arial"/>
                <a:cs typeface="Arial"/>
              </a:rPr>
              <a:t>образовании</a:t>
            </a:r>
            <a:r>
              <a:rPr sz="1350" dirty="0">
                <a:latin typeface="Arial"/>
                <a:cs typeface="Arial"/>
              </a:rPr>
              <a:t> и</a:t>
            </a:r>
            <a:r>
              <a:rPr sz="1350" spc="-4" dirty="0">
                <a:latin typeface="Arial"/>
                <a:cs typeface="Arial"/>
              </a:rPr>
              <a:t> др.</a:t>
            </a:r>
            <a:endParaRPr sz="1350" dirty="0">
              <a:latin typeface="Arial"/>
              <a:cs typeface="Arial"/>
            </a:endParaRPr>
          </a:p>
          <a:p>
            <a:pPr marR="3810" algn="r">
              <a:spcBef>
                <a:spcPts val="874"/>
              </a:spcBef>
            </a:pPr>
            <a:endParaRPr sz="135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7397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56207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предоставляемые в ПМПК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80920" cy="5637240"/>
          </a:xfrm>
        </p:spPr>
        <p:txBody>
          <a:bodyPr>
            <a:normAutofit lnSpcReduction="10000"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документа, удостоверяющего личность родителя (законного представителя)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обследуемого;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свидетельства о рождении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обследуемого;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документа, подтверждающего установление опеки или попечительства (при необходимости);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образовательной организации, организации, осуществляющей социальное обслуживание, медицинской организации, других организаций (при наличии);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комиссии по делам несовершеннолетних и защите их прав о направлении на комиссию (при наличии);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заключения (заключений) комиссии о результатах ранее проведенного обследования (при наличии);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справки, подтверждающей факт установления инвалидности, и ИПРА (при наличии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Копии диагностических и (или) контрольных работ ребенка (</a:t>
            </a:r>
            <a:r>
              <a:rPr lang="ru-RU" sz="1600" b="1" dirty="0"/>
              <a:t>должны быть заверены руководителем </a:t>
            </a:r>
            <a:r>
              <a:rPr lang="ru-RU" sz="1600" b="1" dirty="0" smtClean="0"/>
              <a:t>образовательной организаци</a:t>
            </a:r>
            <a:r>
              <a:rPr lang="ru-RU" sz="1600" dirty="0" smtClean="0"/>
              <a:t>и</a:t>
            </a:r>
            <a:r>
              <a:rPr lang="ru-RU" sz="1600" dirty="0"/>
              <a:t>), оригиналы рабочих тетрадей по русскому языку и математике (за текущий учебный год), оригиналы рабочих тетрадей по русскому языку и математике</a:t>
            </a: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абель успеваемости;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07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63272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предоставляемые в ПМПК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496944" cy="5472608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психолого-педагогического консилиума организации, осуществляющей образовательную деятельность (специалиста (специалистов), осуществляющего психолого-педагогическое сопровождение обучающегося) (при наличии);</a:t>
            </a:r>
          </a:p>
          <a:p>
            <a:pPr algn="just">
              <a:buFont typeface="Arial" pitchFamily="34" charset="0"/>
              <a:buChar char="•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Примерное Положение о психолого-педагогическом консилиуме образовательной </a:t>
            </a:r>
            <a:r>
              <a:rPr lang="ru-RU" alt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(утв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Распоряжением Министерства просвещения РФ № р-93 от 09.09.2019)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медицинское заключение, содержащее информацию о состоянии здоровья обследуемого, результатах медицинских обследований и (или) лечения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выданное медицинской организацией по месту жительства (регистрации) обследуемого в порядке, установленном Министерством здравоохранения Российской Федерации.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Российской Федерации от14.09.2020 №972н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«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выдачи медицинскими организациями справок и медицинских заключений»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недостаточности сведений об обследуемом комиссия вправе запросить в срок не позднее 5 рабочих дней со дня проведения обследования у родителя (законного представителя) обследуемого и (или) у образовательной организации дополнительную информацию.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неполучения комиссией дополнительной информации, в течение 60 календарных дней со дня направления запроса комиссия вправе отказать в выдаче заключения.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549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188639"/>
            <a:ext cx="799288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комиссией в срок не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           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месяцев со дня подачи заявления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обследования комиссия на бланке оформляет заключение и рекомендации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комиссии и протокол обследования комиссии оформляются в день проведения обследования (заседания комиссии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комиссии оформляется в двух экземплярах.               Один экземпляр заключения комиссии (оригинал) выдается родителю (законному представителю) обследуемого под личную подпись. Второй экземпляр заключения комиссии (оригинал) хранится в личном деле (карте) обследуемого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комиссии носит для родителей (законных представителей) обследуемых рекомендательный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248822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родителем (законным представителем) заключение комиссии является основанием для образовательных организаций, исполнительных органов субъектов Российской Федерации, осуществляющих государственное управление в сфере образования, органов местного самоуправления, осуществляющих управление в сфере образования, для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2788" indent="-169863"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создания специальных условий для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образования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12788" indent="-169863"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создания условий и (или) специальных условий проведения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итоговой аттестации по образовательным программам основного общего, среднего общего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2788" indent="-169863" algn="just"/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 algn="just"/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комиссии действительно для представления в указанные органы и организации в течение 1 календарного года со дня его подписания.</a:t>
            </a:r>
          </a:p>
        </p:txBody>
      </p:sp>
    </p:spTree>
    <p:extLst>
      <p:ext uri="{BB962C8B-B14F-4D97-AF65-F5344CB8AC3E}">
        <p14:creationId xmlns:p14="http://schemas.microsoft.com/office/powerpoint/2010/main" val="422717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576064"/>
          </a:xfrm>
        </p:spPr>
        <p:txBody>
          <a:bodyPr/>
          <a:lstStyle/>
          <a:p>
            <a:pPr algn="ctr"/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родителей (законных представителей)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764704"/>
            <a:ext cx="8424936" cy="5565232"/>
          </a:xfrm>
        </p:spPr>
        <p:txBody>
          <a:bodyPr>
            <a:normAutofit fontScale="925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присутствовать при обследовании, обсуждении результатов обследования и вынесении комиссией заключения, высказывать свое мнение относительно выданных рекомендаций;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получать консультации специалистов комиссии по вопросам порядка проведения обследования в комиссии и его результатов;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несогласия с заключением территориальной комиссии обжаловать его в центральную комиссию.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проведении обследования в комиссии, результаты обследования, а также иная информация, связанная с обследованием в комиссии, является конфиденциальной. Предоставление указанной информации без письменного согласия обследуемых и (или) их родителей (законных представителей) третьим лицам не допускается, за исключением случаев, предусмотренных законодательством Российской Федерации.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485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A5C9D203-4C49-43F3-9786-1D9868B500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6898044"/>
              </p:ext>
            </p:extLst>
          </p:nvPr>
        </p:nvGraphicFramePr>
        <p:xfrm>
          <a:off x="287524" y="2708920"/>
          <a:ext cx="828092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3347864" y="116632"/>
            <a:ext cx="2736304" cy="576064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Статистика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907041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детского населения: 0-18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52584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</a:t>
            </a:r>
          </a:p>
          <a:p>
            <a:pPr indent="3495675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3-18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45331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</a:t>
            </a:r>
          </a:p>
          <a:p>
            <a:pPr marL="628650" indent="-27305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ДОУ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</a:p>
          <a:p>
            <a:pPr marL="628650" indent="-27305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ОУ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040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09682" y="3645023"/>
            <a:ext cx="5724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ТПМПК</a:t>
            </a:r>
            <a:endParaRPr lang="ru-RU" sz="3600" dirty="0"/>
          </a:p>
        </p:txBody>
      </p:sp>
      <p:pic>
        <p:nvPicPr>
          <p:cNvPr id="1026" name="Picture 2" descr="F:\Семинар 03.04.2025\qr-code ТПМПК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0688"/>
            <a:ext cx="302433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75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057" y="56836"/>
            <a:ext cx="8779649" cy="625171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spcBef>
                <a:spcPts val="75"/>
              </a:spcBef>
            </a:pPr>
            <a:r>
              <a:rPr sz="2000" spc="71" dirty="0" err="1"/>
              <a:t>Межведомственный</a:t>
            </a:r>
            <a:r>
              <a:rPr sz="2000" spc="-64" dirty="0"/>
              <a:t> </a:t>
            </a:r>
            <a:r>
              <a:rPr sz="2000" spc="113" dirty="0" err="1" smtClean="0"/>
              <a:t>стандарт</a:t>
            </a:r>
            <a:r>
              <a:rPr lang="ru-RU" sz="2000" spc="113" dirty="0" smtClean="0"/>
              <a:t> </a:t>
            </a:r>
            <a:r>
              <a:rPr lang="ru-RU" sz="2000" b="1" spc="98" dirty="0">
                <a:solidFill>
                  <a:srgbClr val="001F5F"/>
                </a:solidFill>
                <a:latin typeface="Calibri"/>
                <a:cs typeface="Calibri"/>
              </a:rPr>
              <a:t>антинаркотической</a:t>
            </a:r>
            <a:r>
              <a:rPr lang="ru-RU" sz="20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ru-RU" sz="2000" b="1" spc="94" dirty="0">
                <a:solidFill>
                  <a:srgbClr val="001F5F"/>
                </a:solidFill>
                <a:latin typeface="Calibri"/>
                <a:cs typeface="Calibri"/>
              </a:rPr>
              <a:t>профилактической</a:t>
            </a:r>
            <a:r>
              <a:rPr lang="ru-RU" sz="2000" b="1" spc="-56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ru-RU" sz="2000" b="1" spc="94" dirty="0">
                <a:solidFill>
                  <a:srgbClr val="001F5F"/>
                </a:solidFill>
                <a:latin typeface="Calibri"/>
                <a:cs typeface="Calibri"/>
              </a:rPr>
              <a:t>деятельности</a:t>
            </a:r>
            <a:endParaRPr sz="2000" spc="113" dirty="0"/>
          </a:p>
        </p:txBody>
      </p:sp>
      <p:grpSp>
        <p:nvGrpSpPr>
          <p:cNvPr id="4" name="object 4"/>
          <p:cNvGrpSpPr/>
          <p:nvPr/>
        </p:nvGrpSpPr>
        <p:grpSpPr>
          <a:xfrm>
            <a:off x="3059832" y="491415"/>
            <a:ext cx="2630805" cy="306229"/>
            <a:chOff x="6972300" y="121412"/>
            <a:chExt cx="3507740" cy="408305"/>
          </a:xfrm>
        </p:grpSpPr>
        <p:sp>
          <p:nvSpPr>
            <p:cNvPr id="5" name="object 5"/>
            <p:cNvSpPr/>
            <p:nvPr/>
          </p:nvSpPr>
          <p:spPr>
            <a:xfrm>
              <a:off x="6981825" y="130937"/>
              <a:ext cx="3488690" cy="389255"/>
            </a:xfrm>
            <a:custGeom>
              <a:avLst/>
              <a:gdLst/>
              <a:ahLst/>
              <a:cxnLst/>
              <a:rect l="l" t="t" r="r" b="b"/>
              <a:pathLst>
                <a:path w="3488690" h="389255">
                  <a:moveTo>
                    <a:pt x="3293999" y="0"/>
                  </a:moveTo>
                  <a:lnTo>
                    <a:pt x="194691" y="0"/>
                  </a:lnTo>
                  <a:lnTo>
                    <a:pt x="150036" y="5139"/>
                  </a:lnTo>
                  <a:lnTo>
                    <a:pt x="109051" y="19777"/>
                  </a:lnTo>
                  <a:lnTo>
                    <a:pt x="72903" y="42747"/>
                  </a:lnTo>
                  <a:lnTo>
                    <a:pt x="42757" y="72879"/>
                  </a:lnTo>
                  <a:lnTo>
                    <a:pt x="19780" y="109005"/>
                  </a:lnTo>
                  <a:lnTo>
                    <a:pt x="5139" y="149956"/>
                  </a:lnTo>
                  <a:lnTo>
                    <a:pt x="0" y="194564"/>
                  </a:lnTo>
                  <a:lnTo>
                    <a:pt x="5139" y="239218"/>
                  </a:lnTo>
                  <a:lnTo>
                    <a:pt x="19780" y="280203"/>
                  </a:lnTo>
                  <a:lnTo>
                    <a:pt x="42757" y="316351"/>
                  </a:lnTo>
                  <a:lnTo>
                    <a:pt x="72903" y="346497"/>
                  </a:lnTo>
                  <a:lnTo>
                    <a:pt x="109051" y="369474"/>
                  </a:lnTo>
                  <a:lnTo>
                    <a:pt x="150036" y="384115"/>
                  </a:lnTo>
                  <a:lnTo>
                    <a:pt x="194691" y="389255"/>
                  </a:lnTo>
                  <a:lnTo>
                    <a:pt x="3293999" y="389255"/>
                  </a:lnTo>
                  <a:lnTo>
                    <a:pt x="3338606" y="384115"/>
                  </a:lnTo>
                  <a:lnTo>
                    <a:pt x="3379557" y="369474"/>
                  </a:lnTo>
                  <a:lnTo>
                    <a:pt x="3415683" y="346497"/>
                  </a:lnTo>
                  <a:lnTo>
                    <a:pt x="3445815" y="316351"/>
                  </a:lnTo>
                  <a:lnTo>
                    <a:pt x="3468785" y="280203"/>
                  </a:lnTo>
                  <a:lnTo>
                    <a:pt x="3483423" y="239218"/>
                  </a:lnTo>
                  <a:lnTo>
                    <a:pt x="3488563" y="194564"/>
                  </a:lnTo>
                  <a:lnTo>
                    <a:pt x="3483423" y="149956"/>
                  </a:lnTo>
                  <a:lnTo>
                    <a:pt x="3468785" y="109005"/>
                  </a:lnTo>
                  <a:lnTo>
                    <a:pt x="3445815" y="72879"/>
                  </a:lnTo>
                  <a:lnTo>
                    <a:pt x="3415683" y="42747"/>
                  </a:lnTo>
                  <a:lnTo>
                    <a:pt x="3379557" y="19777"/>
                  </a:lnTo>
                  <a:lnTo>
                    <a:pt x="3338606" y="5139"/>
                  </a:lnTo>
                  <a:lnTo>
                    <a:pt x="3293999" y="0"/>
                  </a:lnTo>
                  <a:close/>
                </a:path>
              </a:pathLst>
            </a:custGeom>
            <a:solidFill>
              <a:srgbClr val="163D63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6" name="object 6"/>
            <p:cNvSpPr/>
            <p:nvPr/>
          </p:nvSpPr>
          <p:spPr>
            <a:xfrm>
              <a:off x="6981825" y="130937"/>
              <a:ext cx="3488690" cy="389255"/>
            </a:xfrm>
            <a:custGeom>
              <a:avLst/>
              <a:gdLst/>
              <a:ahLst/>
              <a:cxnLst/>
              <a:rect l="l" t="t" r="r" b="b"/>
              <a:pathLst>
                <a:path w="3488690" h="389255">
                  <a:moveTo>
                    <a:pt x="0" y="194564"/>
                  </a:moveTo>
                  <a:lnTo>
                    <a:pt x="5139" y="149956"/>
                  </a:lnTo>
                  <a:lnTo>
                    <a:pt x="19780" y="109005"/>
                  </a:lnTo>
                  <a:lnTo>
                    <a:pt x="42757" y="72879"/>
                  </a:lnTo>
                  <a:lnTo>
                    <a:pt x="72903" y="42747"/>
                  </a:lnTo>
                  <a:lnTo>
                    <a:pt x="109051" y="19777"/>
                  </a:lnTo>
                  <a:lnTo>
                    <a:pt x="150036" y="5139"/>
                  </a:lnTo>
                  <a:lnTo>
                    <a:pt x="194691" y="0"/>
                  </a:lnTo>
                  <a:lnTo>
                    <a:pt x="3293999" y="0"/>
                  </a:lnTo>
                  <a:lnTo>
                    <a:pt x="3338606" y="5139"/>
                  </a:lnTo>
                  <a:lnTo>
                    <a:pt x="3379557" y="19777"/>
                  </a:lnTo>
                  <a:lnTo>
                    <a:pt x="3415683" y="42747"/>
                  </a:lnTo>
                  <a:lnTo>
                    <a:pt x="3445815" y="72879"/>
                  </a:lnTo>
                  <a:lnTo>
                    <a:pt x="3468785" y="109005"/>
                  </a:lnTo>
                  <a:lnTo>
                    <a:pt x="3483423" y="149956"/>
                  </a:lnTo>
                  <a:lnTo>
                    <a:pt x="3488563" y="194564"/>
                  </a:lnTo>
                  <a:lnTo>
                    <a:pt x="3483423" y="239218"/>
                  </a:lnTo>
                  <a:lnTo>
                    <a:pt x="3468785" y="280203"/>
                  </a:lnTo>
                  <a:lnTo>
                    <a:pt x="3445815" y="316351"/>
                  </a:lnTo>
                  <a:lnTo>
                    <a:pt x="3415683" y="346497"/>
                  </a:lnTo>
                  <a:lnTo>
                    <a:pt x="3379557" y="369474"/>
                  </a:lnTo>
                  <a:lnTo>
                    <a:pt x="3338606" y="384115"/>
                  </a:lnTo>
                  <a:lnTo>
                    <a:pt x="3293999" y="389255"/>
                  </a:lnTo>
                  <a:lnTo>
                    <a:pt x="194691" y="389255"/>
                  </a:lnTo>
                  <a:lnTo>
                    <a:pt x="150036" y="384115"/>
                  </a:lnTo>
                  <a:lnTo>
                    <a:pt x="109051" y="369474"/>
                  </a:lnTo>
                  <a:lnTo>
                    <a:pt x="72903" y="346497"/>
                  </a:lnTo>
                  <a:lnTo>
                    <a:pt x="42757" y="316351"/>
                  </a:lnTo>
                  <a:lnTo>
                    <a:pt x="19780" y="280203"/>
                  </a:lnTo>
                  <a:lnTo>
                    <a:pt x="5139" y="239218"/>
                  </a:lnTo>
                  <a:lnTo>
                    <a:pt x="0" y="194564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491880" y="477719"/>
            <a:ext cx="1953578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b="1" spc="64" dirty="0">
                <a:solidFill>
                  <a:srgbClr val="FFFFFF"/>
                </a:solidFill>
                <a:latin typeface="Calibri"/>
                <a:cs typeface="Calibri"/>
              </a:rPr>
              <a:t>Ограничения</a:t>
            </a:r>
            <a:r>
              <a:rPr sz="1350" b="1" spc="-7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b="1" spc="64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350" b="1" spc="-3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b="1" spc="68" dirty="0">
                <a:solidFill>
                  <a:srgbClr val="FFFFFF"/>
                </a:solidFill>
                <a:latin typeface="Calibri"/>
                <a:cs typeface="Calibri"/>
              </a:rPr>
              <a:t>запреты</a:t>
            </a:r>
            <a:endParaRPr sz="135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1824" y="913282"/>
            <a:ext cx="8572663" cy="4964340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24314" indent="-215265">
              <a:spcBef>
                <a:spcPts val="71"/>
              </a:spcBef>
              <a:buClr>
                <a:srgbClr val="163D63"/>
              </a:buClr>
              <a:buFont typeface="Wingdings"/>
              <a:buChar char=""/>
              <a:tabLst>
                <a:tab pos="224790" algn="l"/>
              </a:tabLst>
            </a:pPr>
            <a:r>
              <a:rPr sz="1400" b="1" spc="-8" dirty="0" err="1" smtClean="0">
                <a:latin typeface="Arial"/>
                <a:cs typeface="Arial"/>
              </a:rPr>
              <a:t>демонстрация</a:t>
            </a:r>
            <a:r>
              <a:rPr sz="1400" b="1" spc="45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атрибутики</a:t>
            </a:r>
            <a:r>
              <a:rPr sz="1400" b="1" spc="56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err="1" smtClean="0">
                <a:latin typeface="Arial"/>
                <a:cs typeface="Arial"/>
              </a:rPr>
              <a:t>криминальных</a:t>
            </a:r>
            <a:r>
              <a:rPr sz="1400" b="1" spc="15" dirty="0" smtClean="0">
                <a:latin typeface="Arial"/>
                <a:cs typeface="Arial"/>
              </a:rPr>
              <a:t> </a:t>
            </a:r>
            <a:r>
              <a:rPr sz="1400" b="1" spc="-19" dirty="0" err="1" smtClean="0">
                <a:latin typeface="Arial"/>
                <a:cs typeface="Arial"/>
              </a:rPr>
              <a:t>субкультур</a:t>
            </a:r>
            <a:r>
              <a:rPr sz="1400" b="1" spc="-19" dirty="0" smtClean="0">
                <a:latin typeface="Arial"/>
                <a:cs typeface="Arial"/>
              </a:rPr>
              <a:t>;</a:t>
            </a:r>
            <a:endParaRPr sz="1400" dirty="0" smtClean="0">
              <a:latin typeface="Arial"/>
              <a:cs typeface="Arial"/>
            </a:endParaRPr>
          </a:p>
          <a:p>
            <a:pPr marL="224314" indent="-215265">
              <a:buClr>
                <a:srgbClr val="163D63"/>
              </a:buClr>
              <a:buFont typeface="Wingdings"/>
              <a:buChar char=""/>
              <a:tabLst>
                <a:tab pos="224790" algn="l"/>
              </a:tabLst>
            </a:pPr>
            <a:r>
              <a:rPr sz="1400" b="1" spc="-8" dirty="0" err="1" smtClean="0">
                <a:latin typeface="Arial"/>
                <a:cs typeface="Arial"/>
              </a:rPr>
              <a:t>демонстрация</a:t>
            </a:r>
            <a:r>
              <a:rPr sz="1400" b="1" spc="49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атрибутов</a:t>
            </a:r>
            <a:r>
              <a:rPr sz="1400" b="1" spc="-8" dirty="0" smtClean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sz="1400" b="1" spc="53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1" dirty="0" err="1" smtClean="0">
                <a:solidFill>
                  <a:srgbClr val="C00000"/>
                </a:solidFill>
                <a:latin typeface="Arial"/>
                <a:cs typeface="Arial"/>
              </a:rPr>
              <a:t>связанных</a:t>
            </a:r>
            <a:r>
              <a:rPr sz="1400" b="1" spc="19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400" b="1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зависимым</a:t>
            </a:r>
            <a:r>
              <a:rPr sz="1400" b="1" spc="3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1" dirty="0" err="1" smtClean="0">
                <a:solidFill>
                  <a:srgbClr val="C00000"/>
                </a:solidFill>
                <a:latin typeface="Arial"/>
                <a:cs typeface="Arial"/>
              </a:rPr>
              <a:t>поведением</a:t>
            </a:r>
            <a:r>
              <a:rPr sz="1400" b="1" spc="68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и</a:t>
            </a:r>
            <a:r>
              <a:rPr sz="1400" b="1" spc="11" dirty="0" smtClean="0">
                <a:latin typeface="Arial"/>
                <a:cs typeface="Arial"/>
              </a:rPr>
              <a:t> </a:t>
            </a:r>
            <a:r>
              <a:rPr sz="1400" b="1" spc="-15" dirty="0" err="1" smtClean="0">
                <a:latin typeface="Arial"/>
                <a:cs typeface="Arial"/>
              </a:rPr>
              <a:t>угрозой</a:t>
            </a:r>
            <a:r>
              <a:rPr sz="1400" b="1" spc="45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для</a:t>
            </a:r>
            <a:r>
              <a:rPr sz="1400" b="1" spc="11" dirty="0" smtClean="0">
                <a:latin typeface="Arial"/>
                <a:cs typeface="Arial"/>
              </a:rPr>
              <a:t> </a:t>
            </a:r>
            <a:r>
              <a:rPr sz="1400" b="1" spc="-4" dirty="0" err="1" smtClean="0">
                <a:latin typeface="Arial"/>
                <a:cs typeface="Arial"/>
              </a:rPr>
              <a:t>жизни</a:t>
            </a:r>
            <a:r>
              <a:rPr sz="1400" b="1" spc="26" dirty="0" smtClean="0">
                <a:latin typeface="Arial"/>
                <a:cs typeface="Arial"/>
              </a:rPr>
              <a:t> </a:t>
            </a:r>
            <a:r>
              <a:rPr sz="1400" b="1" spc="-11" dirty="0" smtClean="0">
                <a:latin typeface="Arial"/>
                <a:cs typeface="Arial"/>
              </a:rPr>
              <a:t>(</a:t>
            </a:r>
            <a:r>
              <a:rPr sz="1400" b="1" spc="-11" dirty="0" err="1" smtClean="0">
                <a:latin typeface="Arial"/>
                <a:cs typeface="Arial"/>
              </a:rPr>
              <a:t>иглы</a:t>
            </a:r>
            <a:r>
              <a:rPr sz="1400" b="1" spc="-11" dirty="0" smtClean="0">
                <a:latin typeface="Arial"/>
                <a:cs typeface="Arial"/>
              </a:rPr>
              <a:t>,</a:t>
            </a:r>
            <a:r>
              <a:rPr sz="1400" b="1" spc="19" dirty="0" smtClean="0">
                <a:latin typeface="Arial"/>
                <a:cs typeface="Arial"/>
              </a:rPr>
              <a:t> </a:t>
            </a:r>
            <a:r>
              <a:rPr sz="1400" b="1" spc="-4" dirty="0" err="1" smtClean="0">
                <a:latin typeface="Arial"/>
                <a:cs typeface="Arial"/>
              </a:rPr>
              <a:t>кровь</a:t>
            </a:r>
            <a:r>
              <a:rPr sz="1400" b="1" spc="11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и</a:t>
            </a:r>
            <a:r>
              <a:rPr sz="1400" b="1" spc="11" dirty="0" smtClean="0">
                <a:latin typeface="Arial"/>
                <a:cs typeface="Arial"/>
              </a:rPr>
              <a:t> </a:t>
            </a:r>
            <a:r>
              <a:rPr sz="1400" b="1" spc="-64" dirty="0" smtClean="0">
                <a:latin typeface="Arial"/>
                <a:cs typeface="Arial"/>
              </a:rPr>
              <a:t>т.</a:t>
            </a:r>
            <a:r>
              <a:rPr sz="1400" b="1" spc="23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д.);</a:t>
            </a:r>
            <a:endParaRPr sz="1400" dirty="0" smtClean="0">
              <a:latin typeface="Arial"/>
              <a:cs typeface="Arial"/>
            </a:endParaRPr>
          </a:p>
          <a:p>
            <a:pPr marL="224314" indent="-215265">
              <a:buClr>
                <a:srgbClr val="163D63"/>
              </a:buClr>
              <a:buFont typeface="Wingdings"/>
              <a:buChar char=""/>
              <a:tabLst>
                <a:tab pos="224790" algn="l"/>
              </a:tabLst>
            </a:pPr>
            <a:r>
              <a:rPr sz="1400" b="1" spc="-8" dirty="0" err="1" smtClean="0">
                <a:latin typeface="Arial"/>
                <a:cs typeface="Arial"/>
              </a:rPr>
              <a:t>демонстрация</a:t>
            </a:r>
            <a:r>
              <a:rPr sz="1400" b="1" spc="41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solidFill>
                  <a:srgbClr val="C00000"/>
                </a:solidFill>
                <a:latin typeface="Arial"/>
                <a:cs typeface="Arial"/>
              </a:rPr>
              <a:t>работы</a:t>
            </a:r>
            <a:r>
              <a:rPr sz="1400" b="1" spc="11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распространителей</a:t>
            </a:r>
            <a:r>
              <a:rPr sz="1400" b="1" spc="56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наркотиков</a:t>
            </a:r>
            <a:r>
              <a:rPr sz="1400" b="1" spc="-11" dirty="0" smtClean="0">
                <a:latin typeface="Arial"/>
                <a:cs typeface="Arial"/>
              </a:rPr>
              <a:t>;</a:t>
            </a:r>
            <a:endParaRPr sz="1400" dirty="0" smtClean="0">
              <a:latin typeface="Arial"/>
              <a:cs typeface="Arial"/>
            </a:endParaRPr>
          </a:p>
          <a:p>
            <a:pPr marL="224314" indent="-215265">
              <a:buClr>
                <a:srgbClr val="163D63"/>
              </a:buClr>
              <a:buFont typeface="Wingdings"/>
              <a:buChar char=""/>
              <a:tabLst>
                <a:tab pos="224790" algn="l"/>
              </a:tabLst>
            </a:pPr>
            <a:r>
              <a:rPr sz="1400" b="1" spc="-15" dirty="0" err="1" smtClean="0">
                <a:latin typeface="Arial"/>
                <a:cs typeface="Arial"/>
              </a:rPr>
              <a:t>изложение</a:t>
            </a:r>
            <a:r>
              <a:rPr sz="1400" b="1" spc="38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профилактического</a:t>
            </a:r>
            <a:r>
              <a:rPr sz="1400" b="1" spc="53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материала</a:t>
            </a:r>
            <a:r>
              <a:rPr sz="1400" b="1" spc="34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в</a:t>
            </a:r>
            <a:r>
              <a:rPr sz="1400" b="1" spc="8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безапелляционной</a:t>
            </a:r>
            <a:r>
              <a:rPr sz="1400" b="1" spc="41" dirty="0" smtClean="0">
                <a:latin typeface="Arial"/>
                <a:cs typeface="Arial"/>
              </a:rPr>
              <a:t> </a:t>
            </a:r>
            <a:r>
              <a:rPr sz="1400" b="1" spc="-15" dirty="0" err="1" smtClean="0">
                <a:latin typeface="Arial"/>
                <a:cs typeface="Arial"/>
              </a:rPr>
              <a:t>форме</a:t>
            </a:r>
            <a:r>
              <a:rPr sz="1400" b="1" spc="-15" dirty="0" smtClean="0">
                <a:latin typeface="Arial"/>
                <a:cs typeface="Arial"/>
              </a:rPr>
              <a:t>,</a:t>
            </a:r>
            <a:r>
              <a:rPr sz="1400" b="1" spc="26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необоснованные</a:t>
            </a:r>
            <a:r>
              <a:rPr sz="1400" b="1" spc="34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обобщения</a:t>
            </a:r>
            <a:r>
              <a:rPr sz="1400" b="1" spc="-8" dirty="0" smtClean="0">
                <a:latin typeface="Arial"/>
                <a:cs typeface="Arial"/>
              </a:rPr>
              <a:t>,</a:t>
            </a:r>
            <a:r>
              <a:rPr lang="ru-RU" sz="1400" b="1" spc="-8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использование</a:t>
            </a:r>
            <a:r>
              <a:rPr sz="1400" b="1" spc="19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неуточненной</a:t>
            </a:r>
            <a:r>
              <a:rPr sz="1400" b="1" spc="53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статистики</a:t>
            </a:r>
            <a:r>
              <a:rPr sz="1400" b="1" spc="-8" dirty="0" smtClean="0">
                <a:latin typeface="Arial"/>
                <a:cs typeface="Arial"/>
              </a:rPr>
              <a:t>;</a:t>
            </a:r>
            <a:endParaRPr sz="1400" dirty="0" smtClean="0">
              <a:latin typeface="Arial"/>
              <a:cs typeface="Arial"/>
            </a:endParaRPr>
          </a:p>
          <a:p>
            <a:pPr marL="224314" marR="420529" indent="-215265">
              <a:buClr>
                <a:srgbClr val="163D63"/>
              </a:buClr>
              <a:buFont typeface="Wingdings"/>
              <a:buChar char=""/>
              <a:tabLst>
                <a:tab pos="224790" algn="l"/>
              </a:tabLst>
            </a:pPr>
            <a:r>
              <a:rPr sz="1400" b="1" spc="-11" dirty="0" err="1" smtClean="0">
                <a:solidFill>
                  <a:srgbClr val="C00000"/>
                </a:solidFill>
                <a:latin typeface="Arial"/>
                <a:cs typeface="Arial"/>
              </a:rPr>
              <a:t>изображение</a:t>
            </a:r>
            <a:r>
              <a:rPr sz="1400" b="1" spc="26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spc="11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детальное</a:t>
            </a:r>
            <a:r>
              <a:rPr sz="1400" b="1" spc="38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err="1" smtClean="0">
                <a:solidFill>
                  <a:srgbClr val="C00000"/>
                </a:solidFill>
                <a:latin typeface="Arial"/>
                <a:cs typeface="Arial"/>
              </a:rPr>
              <a:t>описание</a:t>
            </a:r>
            <a:r>
              <a:rPr sz="1400" b="1" spc="8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преступлений</a:t>
            </a:r>
            <a:r>
              <a:rPr sz="1400" b="1" spc="-8" dirty="0" smtClean="0">
                <a:latin typeface="Arial"/>
                <a:cs typeface="Arial"/>
              </a:rPr>
              <a:t>,</a:t>
            </a:r>
            <a:r>
              <a:rPr sz="1400" b="1" spc="45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а</a:t>
            </a:r>
            <a:r>
              <a:rPr sz="1400" b="1" spc="11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также</a:t>
            </a:r>
            <a:r>
              <a:rPr sz="1400" b="1" spc="19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действий</a:t>
            </a:r>
            <a:r>
              <a:rPr sz="1400" b="1" spc="-8" dirty="0" smtClean="0">
                <a:latin typeface="Arial"/>
                <a:cs typeface="Arial"/>
              </a:rPr>
              <a:t>,</a:t>
            </a:r>
            <a:r>
              <a:rPr sz="1400" b="1" spc="49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связанных</a:t>
            </a:r>
            <a:r>
              <a:rPr sz="1400" b="1" spc="11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с</a:t>
            </a:r>
            <a:r>
              <a:rPr sz="1400" b="1" spc="8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преступной</a:t>
            </a:r>
            <a:r>
              <a:rPr sz="1400" b="1" spc="-8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деятельностью</a:t>
            </a:r>
            <a:r>
              <a:rPr sz="1400" b="1" spc="53" dirty="0" smtClean="0">
                <a:latin typeface="Arial"/>
                <a:cs typeface="Arial"/>
              </a:rPr>
              <a:t> </a:t>
            </a:r>
            <a:r>
              <a:rPr sz="1400" b="1" spc="-15" dirty="0" smtClean="0">
                <a:latin typeface="Arial"/>
                <a:cs typeface="Arial"/>
              </a:rPr>
              <a:t>(</a:t>
            </a:r>
            <a:r>
              <a:rPr sz="1400" b="1" spc="-15" dirty="0" err="1" smtClean="0">
                <a:latin typeface="Arial"/>
                <a:cs typeface="Arial"/>
              </a:rPr>
              <a:t>приготовление</a:t>
            </a:r>
            <a:r>
              <a:rPr sz="1400" b="1" spc="49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к</a:t>
            </a:r>
            <a:r>
              <a:rPr sz="1400" b="1" spc="15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преступлению</a:t>
            </a:r>
            <a:r>
              <a:rPr sz="1400" b="1" spc="-8" dirty="0" smtClean="0">
                <a:latin typeface="Arial"/>
                <a:cs typeface="Arial"/>
              </a:rPr>
              <a:t>,</a:t>
            </a:r>
            <a:r>
              <a:rPr sz="1400" b="1" spc="49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сокрытие</a:t>
            </a:r>
            <a:r>
              <a:rPr sz="1400" b="1" spc="26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следов</a:t>
            </a:r>
            <a:r>
              <a:rPr sz="1400" b="1" spc="-8" dirty="0" smtClean="0">
                <a:latin typeface="Arial"/>
                <a:cs typeface="Arial"/>
              </a:rPr>
              <a:t>,</a:t>
            </a:r>
            <a:r>
              <a:rPr sz="1400" b="1" spc="30" dirty="0" smtClean="0">
                <a:latin typeface="Arial"/>
                <a:cs typeface="Arial"/>
              </a:rPr>
              <a:t> </a:t>
            </a:r>
            <a:r>
              <a:rPr sz="1400" b="1" spc="-19" dirty="0" err="1" smtClean="0">
                <a:latin typeface="Arial"/>
                <a:cs typeface="Arial"/>
              </a:rPr>
              <a:t>орудий</a:t>
            </a:r>
            <a:r>
              <a:rPr sz="1400" b="1" spc="41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и</a:t>
            </a:r>
            <a:r>
              <a:rPr sz="1400" b="1" spc="11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средств</a:t>
            </a:r>
            <a:r>
              <a:rPr sz="1400" b="1" spc="34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преступления</a:t>
            </a:r>
            <a:r>
              <a:rPr sz="1400" b="1" spc="-8" dirty="0" smtClean="0">
                <a:latin typeface="Arial"/>
                <a:cs typeface="Arial"/>
              </a:rPr>
              <a:t>, </a:t>
            </a:r>
            <a:r>
              <a:rPr sz="1400" b="1" spc="-323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сокрытие</a:t>
            </a:r>
            <a:r>
              <a:rPr sz="1400" b="1" spc="19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и</a:t>
            </a:r>
            <a:r>
              <a:rPr sz="1400" b="1" spc="8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реализация</a:t>
            </a:r>
            <a:r>
              <a:rPr sz="1400" b="1" spc="26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предметов</a:t>
            </a:r>
            <a:r>
              <a:rPr sz="1400" b="1" spc="-11" dirty="0" smtClean="0">
                <a:latin typeface="Arial"/>
                <a:cs typeface="Arial"/>
              </a:rPr>
              <a:t>,</a:t>
            </a:r>
            <a:r>
              <a:rPr sz="1400" b="1" spc="45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добытых</a:t>
            </a:r>
            <a:r>
              <a:rPr sz="1400" b="1" spc="15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преступным</a:t>
            </a:r>
            <a:r>
              <a:rPr sz="1400" b="1" spc="38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путем</a:t>
            </a:r>
            <a:r>
              <a:rPr sz="1400" b="1" spc="-11" dirty="0" smtClean="0">
                <a:latin typeface="Arial"/>
                <a:cs typeface="Arial"/>
              </a:rPr>
              <a:t>,</a:t>
            </a:r>
            <a:r>
              <a:rPr sz="1400" b="1" spc="56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и</a:t>
            </a:r>
            <a:r>
              <a:rPr sz="1400" b="1" spc="8" dirty="0" smtClean="0">
                <a:latin typeface="Arial"/>
                <a:cs typeface="Arial"/>
              </a:rPr>
              <a:t> </a:t>
            </a:r>
            <a:r>
              <a:rPr sz="1400" b="1" spc="-64" dirty="0" smtClean="0">
                <a:latin typeface="Arial"/>
                <a:cs typeface="Arial"/>
              </a:rPr>
              <a:t>т.</a:t>
            </a:r>
            <a:r>
              <a:rPr sz="1400" b="1" spc="15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п.);</a:t>
            </a:r>
            <a:endParaRPr sz="1400" dirty="0" smtClean="0">
              <a:latin typeface="Arial"/>
              <a:cs typeface="Arial"/>
            </a:endParaRPr>
          </a:p>
          <a:p>
            <a:pPr marL="224314" indent="-215265">
              <a:buClr>
                <a:srgbClr val="163D63"/>
              </a:buClr>
              <a:buFont typeface="Wingdings"/>
              <a:buChar char=""/>
              <a:tabLst>
                <a:tab pos="224790" algn="l"/>
              </a:tabLst>
            </a:pP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изображение</a:t>
            </a:r>
            <a:r>
              <a:rPr sz="1400" b="1" spc="19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spc="4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детальное</a:t>
            </a:r>
            <a:r>
              <a:rPr sz="1400" b="1" spc="3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err="1" smtClean="0">
                <a:solidFill>
                  <a:srgbClr val="C00000"/>
                </a:solidFill>
                <a:latin typeface="Arial"/>
                <a:cs typeface="Arial"/>
              </a:rPr>
              <a:t>описание</a:t>
            </a:r>
            <a:r>
              <a:rPr sz="1400" b="1" spc="4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err="1" smtClean="0">
                <a:solidFill>
                  <a:srgbClr val="C00000"/>
                </a:solidFill>
                <a:latin typeface="Arial"/>
                <a:cs typeface="Arial"/>
              </a:rPr>
              <a:t>различных</a:t>
            </a:r>
            <a:r>
              <a:rPr sz="1400" b="1" spc="1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err="1" smtClean="0">
                <a:solidFill>
                  <a:srgbClr val="C00000"/>
                </a:solidFill>
                <a:latin typeface="Arial"/>
                <a:cs typeface="Arial"/>
              </a:rPr>
              <a:t>видов</a:t>
            </a:r>
            <a:r>
              <a:rPr sz="1400" b="1" spc="8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C00000"/>
                </a:solidFill>
                <a:latin typeface="Arial"/>
                <a:cs typeface="Arial"/>
              </a:rPr>
              <a:t>НС и</a:t>
            </a:r>
            <a:r>
              <a:rPr sz="1400" b="1" dirty="0" smtClean="0">
                <a:solidFill>
                  <a:srgbClr val="C00000"/>
                </a:solidFill>
                <a:latin typeface="Arial"/>
                <a:cs typeface="Arial"/>
              </a:rPr>
              <a:t> ПВ</a:t>
            </a:r>
            <a:r>
              <a:rPr sz="1400" b="1" dirty="0" smtClean="0">
                <a:latin typeface="Arial"/>
                <a:cs typeface="Arial"/>
              </a:rPr>
              <a:t>;</a:t>
            </a:r>
            <a:endParaRPr sz="1400" dirty="0" smtClean="0">
              <a:latin typeface="Arial"/>
              <a:cs typeface="Arial"/>
            </a:endParaRPr>
          </a:p>
          <a:p>
            <a:pPr marL="224314" indent="-215265">
              <a:spcBef>
                <a:spcPts val="4"/>
              </a:spcBef>
              <a:buClr>
                <a:srgbClr val="163D63"/>
              </a:buClr>
              <a:buFont typeface="Wingdings"/>
              <a:buChar char=""/>
              <a:tabLst>
                <a:tab pos="224790" algn="l"/>
              </a:tabLst>
            </a:pPr>
            <a:r>
              <a:rPr sz="1400" b="1" spc="-11" dirty="0" err="1" smtClean="0">
                <a:latin typeface="Arial"/>
                <a:cs typeface="Arial"/>
              </a:rPr>
              <a:t>изображение</a:t>
            </a:r>
            <a:r>
              <a:rPr sz="1400" b="1" spc="26" dirty="0" smtClean="0">
                <a:latin typeface="Arial"/>
                <a:cs typeface="Arial"/>
              </a:rPr>
              <a:t> </a:t>
            </a:r>
            <a:r>
              <a:rPr sz="1400" b="1" spc="-4" dirty="0" err="1" smtClean="0">
                <a:latin typeface="Arial"/>
                <a:cs typeface="Arial"/>
              </a:rPr>
              <a:t>или</a:t>
            </a:r>
            <a:r>
              <a:rPr sz="1400" b="1" spc="26" dirty="0" smtClean="0">
                <a:latin typeface="Arial"/>
                <a:cs typeface="Arial"/>
              </a:rPr>
              <a:t> </a:t>
            </a:r>
            <a:r>
              <a:rPr sz="1400" b="1" spc="-4" dirty="0" err="1" smtClean="0">
                <a:solidFill>
                  <a:srgbClr val="C00000"/>
                </a:solidFill>
                <a:latin typeface="Arial"/>
                <a:cs typeface="Arial"/>
              </a:rPr>
              <a:t>описание</a:t>
            </a:r>
            <a:r>
              <a:rPr sz="1400" b="1" spc="11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 err="1" smtClean="0">
                <a:solidFill>
                  <a:srgbClr val="C00000"/>
                </a:solidFill>
                <a:latin typeface="Arial"/>
                <a:cs typeface="Arial"/>
              </a:rPr>
              <a:t>жестокости</a:t>
            </a:r>
            <a:r>
              <a:rPr sz="1400" b="1" spc="-15" dirty="0" smtClean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sz="1400" b="1" spc="6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1" dirty="0" err="1" smtClean="0">
                <a:solidFill>
                  <a:srgbClr val="C00000"/>
                </a:solidFill>
                <a:latin typeface="Arial"/>
                <a:cs typeface="Arial"/>
              </a:rPr>
              <a:t>физического</a:t>
            </a:r>
            <a:r>
              <a:rPr sz="1400" b="1" spc="3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err="1" smtClean="0">
                <a:solidFill>
                  <a:srgbClr val="C00000"/>
                </a:solidFill>
                <a:latin typeface="Arial"/>
                <a:cs typeface="Arial"/>
              </a:rPr>
              <a:t>или</a:t>
            </a:r>
            <a:r>
              <a:rPr sz="1400" b="1" spc="23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психического</a:t>
            </a:r>
            <a:r>
              <a:rPr sz="1400" b="1" spc="19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err="1" smtClean="0">
                <a:solidFill>
                  <a:srgbClr val="C00000"/>
                </a:solidFill>
                <a:latin typeface="Arial"/>
                <a:cs typeface="Arial"/>
              </a:rPr>
              <a:t>насилия</a:t>
            </a:r>
            <a:r>
              <a:rPr sz="1400" b="1" spc="-4" dirty="0" smtClean="0">
                <a:latin typeface="Arial"/>
                <a:cs typeface="Arial"/>
              </a:rPr>
              <a:t>;</a:t>
            </a:r>
            <a:endParaRPr sz="1400" dirty="0" smtClean="0">
              <a:latin typeface="Arial"/>
              <a:cs typeface="Arial"/>
            </a:endParaRPr>
          </a:p>
          <a:p>
            <a:pPr marL="224314" indent="-215265">
              <a:buClr>
                <a:srgbClr val="163D63"/>
              </a:buClr>
              <a:buFont typeface="Wingdings"/>
              <a:buChar char=""/>
              <a:tabLst>
                <a:tab pos="224790" algn="l"/>
              </a:tabLst>
            </a:pP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имитация</a:t>
            </a:r>
            <a:r>
              <a:rPr sz="1400" b="1" spc="38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 err="1" smtClean="0">
                <a:solidFill>
                  <a:srgbClr val="C00000"/>
                </a:solidFill>
                <a:latin typeface="Arial"/>
                <a:cs typeface="Arial"/>
              </a:rPr>
              <a:t>потребления</a:t>
            </a:r>
            <a:r>
              <a:rPr sz="1400" b="1" spc="53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8" dirty="0" smtClean="0">
                <a:latin typeface="Arial"/>
                <a:cs typeface="Arial"/>
              </a:rPr>
              <a:t>НС</a:t>
            </a:r>
            <a:r>
              <a:rPr sz="1400" b="1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и</a:t>
            </a:r>
            <a:r>
              <a:rPr sz="1400" b="1" spc="11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ПВ,</a:t>
            </a:r>
            <a:r>
              <a:rPr sz="1400" b="1" spc="19" dirty="0" smtClean="0">
                <a:latin typeface="Arial"/>
                <a:cs typeface="Arial"/>
              </a:rPr>
              <a:t> </a:t>
            </a:r>
            <a:r>
              <a:rPr sz="1400" b="1" spc="-4" dirty="0" err="1" smtClean="0">
                <a:solidFill>
                  <a:srgbClr val="C00000"/>
                </a:solidFill>
                <a:latin typeface="Arial"/>
                <a:cs typeface="Arial"/>
              </a:rPr>
              <a:t>принятие</a:t>
            </a:r>
            <a:r>
              <a:rPr sz="1400" b="1" spc="3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обучающимися</a:t>
            </a:r>
            <a:r>
              <a:rPr sz="1400" b="1" spc="56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 err="1" smtClean="0">
                <a:solidFill>
                  <a:srgbClr val="C00000"/>
                </a:solidFill>
                <a:latin typeface="Arial"/>
                <a:cs typeface="Arial"/>
              </a:rPr>
              <a:t>ролей</a:t>
            </a:r>
            <a:r>
              <a:rPr sz="1400" b="1" spc="19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1" dirty="0" err="1" smtClean="0">
                <a:solidFill>
                  <a:srgbClr val="C00000"/>
                </a:solidFill>
                <a:latin typeface="Arial"/>
                <a:cs typeface="Arial"/>
              </a:rPr>
              <a:t>правонарушителей</a:t>
            </a:r>
            <a:r>
              <a:rPr sz="1400" b="1" spc="53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400" b="1" spc="11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упражнениях</a:t>
            </a:r>
            <a:r>
              <a:rPr sz="1400" b="1" spc="-8" dirty="0" smtClean="0">
                <a:latin typeface="Arial"/>
                <a:cs typeface="Arial"/>
              </a:rPr>
              <a:t>;</a:t>
            </a:r>
            <a:endParaRPr sz="1400" dirty="0" smtClean="0">
              <a:latin typeface="Arial"/>
              <a:cs typeface="Arial"/>
            </a:endParaRPr>
          </a:p>
          <a:p>
            <a:pPr marL="224314" indent="-215265">
              <a:buClr>
                <a:srgbClr val="163D63"/>
              </a:buClr>
              <a:buFont typeface="Wingdings"/>
              <a:buChar char=""/>
              <a:tabLst>
                <a:tab pos="224790" algn="l"/>
              </a:tabLst>
            </a:pPr>
            <a:r>
              <a:rPr sz="1400" b="1" spc="-11" dirty="0" err="1" smtClean="0">
                <a:latin typeface="Arial"/>
                <a:cs typeface="Arial"/>
              </a:rPr>
              <a:t>использование</a:t>
            </a:r>
            <a:r>
              <a:rPr sz="1400" b="1" spc="30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нецензурной</a:t>
            </a:r>
            <a:r>
              <a:rPr sz="1400" b="1" spc="56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лексики</a:t>
            </a:r>
            <a:r>
              <a:rPr sz="1400" b="1" spc="-8" dirty="0" smtClean="0">
                <a:latin typeface="Arial"/>
                <a:cs typeface="Arial"/>
              </a:rPr>
              <a:t>,</a:t>
            </a:r>
            <a:r>
              <a:rPr sz="1400" b="1" spc="15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слов</a:t>
            </a:r>
            <a:r>
              <a:rPr sz="1400" b="1" spc="23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и</a:t>
            </a:r>
            <a:r>
              <a:rPr sz="1400" b="1" spc="15" dirty="0" smtClean="0">
                <a:latin typeface="Arial"/>
                <a:cs typeface="Arial"/>
              </a:rPr>
              <a:t> </a:t>
            </a:r>
            <a:r>
              <a:rPr sz="1400" b="1" spc="-4" dirty="0" err="1" smtClean="0">
                <a:latin typeface="Arial"/>
                <a:cs typeface="Arial"/>
              </a:rPr>
              <a:t>фраз</a:t>
            </a:r>
            <a:r>
              <a:rPr sz="1400" b="1" spc="-4" dirty="0" smtClean="0">
                <a:latin typeface="Arial"/>
                <a:cs typeface="Arial"/>
              </a:rPr>
              <a:t>,</a:t>
            </a:r>
            <a:r>
              <a:rPr sz="1400" b="1" spc="23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унижающих</a:t>
            </a:r>
            <a:r>
              <a:rPr sz="1400" b="1" spc="60" dirty="0" smtClean="0">
                <a:latin typeface="Arial"/>
                <a:cs typeface="Arial"/>
              </a:rPr>
              <a:t> </a:t>
            </a:r>
            <a:r>
              <a:rPr sz="1400" b="1" spc="-15" dirty="0" err="1" smtClean="0">
                <a:latin typeface="Arial"/>
                <a:cs typeface="Arial"/>
              </a:rPr>
              <a:t>человеческое</a:t>
            </a:r>
            <a:r>
              <a:rPr sz="1400" b="1" spc="23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достоинство</a:t>
            </a:r>
            <a:r>
              <a:rPr sz="1400" b="1" spc="-11" dirty="0" smtClean="0">
                <a:latin typeface="Arial"/>
                <a:cs typeface="Arial"/>
              </a:rPr>
              <a:t>,</a:t>
            </a:r>
            <a:endParaRPr sz="1400" dirty="0" smtClean="0">
              <a:latin typeface="Arial"/>
              <a:cs typeface="Arial"/>
            </a:endParaRPr>
          </a:p>
          <a:p>
            <a:pPr marL="224314"/>
            <a:r>
              <a:rPr sz="1400" b="1" spc="-11" dirty="0" err="1" smtClean="0">
                <a:latin typeface="Arial"/>
                <a:cs typeface="Arial"/>
              </a:rPr>
              <a:t>нравоучительных</a:t>
            </a:r>
            <a:r>
              <a:rPr sz="1400" b="1" spc="56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и</a:t>
            </a:r>
            <a:r>
              <a:rPr sz="1400" b="1" spc="19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менторских</a:t>
            </a:r>
            <a:r>
              <a:rPr sz="1400" b="1" spc="45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призывов</a:t>
            </a:r>
            <a:r>
              <a:rPr sz="1400" b="1" spc="26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с</a:t>
            </a:r>
            <a:r>
              <a:rPr sz="1400" b="1" spc="15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частицей</a:t>
            </a:r>
            <a:r>
              <a:rPr sz="1400" b="1" spc="41" dirty="0" smtClean="0">
                <a:latin typeface="Arial"/>
                <a:cs typeface="Arial"/>
              </a:rPr>
              <a:t> </a:t>
            </a:r>
            <a:r>
              <a:rPr sz="1400" b="1" spc="-8" dirty="0" smtClean="0">
                <a:latin typeface="Arial"/>
                <a:cs typeface="Arial"/>
              </a:rPr>
              <a:t>«</a:t>
            </a:r>
            <a:r>
              <a:rPr sz="1400" b="1" spc="-8" dirty="0" err="1" smtClean="0">
                <a:latin typeface="Arial"/>
                <a:cs typeface="Arial"/>
              </a:rPr>
              <a:t>не</a:t>
            </a:r>
            <a:r>
              <a:rPr sz="1400" b="1" spc="-8" dirty="0" smtClean="0">
                <a:latin typeface="Arial"/>
                <a:cs typeface="Arial"/>
              </a:rPr>
              <a:t>»;</a:t>
            </a:r>
            <a:r>
              <a:rPr sz="1400" b="1" spc="15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использование</a:t>
            </a:r>
            <a:r>
              <a:rPr sz="1400" b="1" spc="34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провокационной</a:t>
            </a:r>
            <a:r>
              <a:rPr sz="1400" b="1" spc="45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риторики</a:t>
            </a:r>
            <a:r>
              <a:rPr sz="1400" b="1" spc="-8" dirty="0" smtClean="0">
                <a:latin typeface="Arial"/>
                <a:cs typeface="Arial"/>
              </a:rPr>
              <a:t>;</a:t>
            </a:r>
            <a:endParaRPr sz="1400" dirty="0" smtClean="0">
              <a:latin typeface="Arial"/>
              <a:cs typeface="Arial"/>
            </a:endParaRPr>
          </a:p>
          <a:p>
            <a:pPr marL="224314" indent="-215265">
              <a:buClr>
                <a:srgbClr val="163D63"/>
              </a:buClr>
              <a:buFont typeface="Wingdings"/>
              <a:buChar char=""/>
              <a:tabLst>
                <a:tab pos="224790" algn="l"/>
              </a:tabLst>
            </a:pPr>
            <a:r>
              <a:rPr sz="1400" b="1" spc="-11" dirty="0" err="1" smtClean="0">
                <a:latin typeface="Arial"/>
                <a:cs typeface="Arial"/>
              </a:rPr>
              <a:t>использование</a:t>
            </a:r>
            <a:r>
              <a:rPr sz="1400" b="1" spc="34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профилактических</a:t>
            </a:r>
            <a:r>
              <a:rPr sz="1400" b="1" spc="49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материалов</a:t>
            </a:r>
            <a:r>
              <a:rPr sz="1400" b="1" spc="60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эмоционально-негативного</a:t>
            </a:r>
            <a:r>
              <a:rPr sz="1400" b="1" spc="56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8" dirty="0" err="1" smtClean="0">
                <a:solidFill>
                  <a:srgbClr val="C00000"/>
                </a:solidFill>
                <a:latin typeface="Arial"/>
                <a:cs typeface="Arial"/>
              </a:rPr>
              <a:t>содержания</a:t>
            </a:r>
            <a:r>
              <a:rPr sz="1400" b="1" spc="-8" dirty="0" smtClean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sz="1400" b="1" spc="41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9" dirty="0" err="1" smtClean="0">
                <a:solidFill>
                  <a:srgbClr val="C00000"/>
                </a:solidFill>
                <a:latin typeface="Arial"/>
                <a:cs typeface="Arial"/>
              </a:rPr>
              <a:t>элементов</a:t>
            </a:r>
            <a:endParaRPr sz="1400" dirty="0" smtClean="0">
              <a:latin typeface="Arial"/>
              <a:cs typeface="Arial"/>
            </a:endParaRPr>
          </a:p>
          <a:p>
            <a:pPr marL="224314"/>
            <a:r>
              <a:rPr sz="1400" b="1" spc="-11" dirty="0" err="1" smtClean="0">
                <a:solidFill>
                  <a:srgbClr val="C00000"/>
                </a:solidFill>
                <a:latin typeface="Arial"/>
                <a:cs typeface="Arial"/>
              </a:rPr>
              <a:t>запугивания</a:t>
            </a:r>
            <a:r>
              <a:rPr sz="1400" b="1" spc="53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8" dirty="0" smtClean="0">
                <a:latin typeface="Arial"/>
                <a:cs typeface="Arial"/>
              </a:rPr>
              <a:t>(</a:t>
            </a:r>
            <a:r>
              <a:rPr sz="1400" b="1" spc="-8" dirty="0" err="1" smtClean="0">
                <a:latin typeface="Arial"/>
                <a:cs typeface="Arial"/>
              </a:rPr>
              <a:t>например</a:t>
            </a:r>
            <a:r>
              <a:rPr sz="1400" b="1" spc="-8" dirty="0" smtClean="0">
                <a:latin typeface="Arial"/>
                <a:cs typeface="Arial"/>
              </a:rPr>
              <a:t>,</a:t>
            </a:r>
            <a:r>
              <a:rPr sz="1400" b="1" spc="41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страшные</a:t>
            </a:r>
            <a:r>
              <a:rPr sz="1400" b="1" spc="53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картины</a:t>
            </a:r>
            <a:r>
              <a:rPr sz="1400" b="1" spc="19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последствий</a:t>
            </a:r>
            <a:r>
              <a:rPr sz="1400" b="1" spc="-11" dirty="0" smtClean="0">
                <a:latin typeface="Arial"/>
                <a:cs typeface="Arial"/>
              </a:rPr>
              <a:t>,</a:t>
            </a:r>
            <a:r>
              <a:rPr sz="1400" b="1" spc="53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к</a:t>
            </a:r>
            <a:r>
              <a:rPr sz="1400" b="1" spc="8" dirty="0" smtClean="0">
                <a:latin typeface="Arial"/>
                <a:cs typeface="Arial"/>
              </a:rPr>
              <a:t> </a:t>
            </a:r>
            <a:r>
              <a:rPr sz="1400" b="1" spc="-15" dirty="0" err="1" smtClean="0">
                <a:latin typeface="Arial"/>
                <a:cs typeface="Arial"/>
              </a:rPr>
              <a:t>которым</a:t>
            </a:r>
            <a:r>
              <a:rPr sz="1400" b="1" spc="38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приводит</a:t>
            </a:r>
            <a:r>
              <a:rPr sz="1400" b="1" spc="26" dirty="0" smtClean="0">
                <a:latin typeface="Arial"/>
                <a:cs typeface="Arial"/>
              </a:rPr>
              <a:t> </a:t>
            </a:r>
            <a:r>
              <a:rPr sz="1400" b="1" spc="-15" dirty="0" err="1" smtClean="0">
                <a:latin typeface="Arial"/>
                <a:cs typeface="Arial"/>
              </a:rPr>
              <a:t>употребление</a:t>
            </a:r>
            <a:r>
              <a:rPr sz="1400" b="1" spc="60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НС</a:t>
            </a:r>
            <a:r>
              <a:rPr sz="1400" b="1" spc="4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и</a:t>
            </a:r>
            <a:r>
              <a:rPr sz="1400" b="1" spc="8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ПВ);</a:t>
            </a:r>
            <a:endParaRPr sz="1400" dirty="0" smtClean="0">
              <a:latin typeface="Arial"/>
              <a:cs typeface="Arial"/>
            </a:endParaRPr>
          </a:p>
          <a:p>
            <a:pPr marL="224314" marR="811530" indent="-215265">
              <a:buClr>
                <a:srgbClr val="163D63"/>
              </a:buClr>
              <a:buFont typeface="Wingdings"/>
              <a:buChar char=""/>
              <a:tabLst>
                <a:tab pos="224790" algn="l"/>
              </a:tabLst>
            </a:pPr>
            <a:r>
              <a:rPr sz="1400" b="1" spc="-11" dirty="0" err="1" smtClean="0">
                <a:latin typeface="Arial"/>
                <a:cs typeface="Arial"/>
              </a:rPr>
              <a:t>преувеличение</a:t>
            </a:r>
            <a:r>
              <a:rPr sz="1400" b="1" spc="64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негативных</a:t>
            </a:r>
            <a:r>
              <a:rPr sz="1400" b="1" spc="38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последствий</a:t>
            </a:r>
            <a:r>
              <a:rPr sz="1400" b="1" spc="49" dirty="0" smtClean="0">
                <a:latin typeface="Arial"/>
                <a:cs typeface="Arial"/>
              </a:rPr>
              <a:t> </a:t>
            </a:r>
            <a:r>
              <a:rPr sz="1400" b="1" spc="-15" dirty="0" err="1" smtClean="0">
                <a:latin typeface="Arial"/>
                <a:cs typeface="Arial"/>
              </a:rPr>
              <a:t>тех</a:t>
            </a:r>
            <a:r>
              <a:rPr sz="1400" b="1" spc="34" dirty="0" smtClean="0">
                <a:latin typeface="Arial"/>
                <a:cs typeface="Arial"/>
              </a:rPr>
              <a:t> </a:t>
            </a:r>
            <a:r>
              <a:rPr sz="1400" b="1" spc="-4" dirty="0" err="1" smtClean="0">
                <a:latin typeface="Arial"/>
                <a:cs typeface="Arial"/>
              </a:rPr>
              <a:t>или</a:t>
            </a:r>
            <a:r>
              <a:rPr sz="1400" b="1" spc="15" dirty="0" smtClean="0">
                <a:latin typeface="Arial"/>
                <a:cs typeface="Arial"/>
              </a:rPr>
              <a:t> </a:t>
            </a:r>
            <a:r>
              <a:rPr sz="1400" b="1" spc="-4" dirty="0" err="1" smtClean="0">
                <a:latin typeface="Arial"/>
                <a:cs typeface="Arial"/>
              </a:rPr>
              <a:t>иных</a:t>
            </a:r>
            <a:r>
              <a:rPr sz="1400" b="1" spc="19" dirty="0" smtClean="0">
                <a:latin typeface="Arial"/>
                <a:cs typeface="Arial"/>
              </a:rPr>
              <a:t> </a:t>
            </a:r>
            <a:r>
              <a:rPr sz="1400" b="1" spc="-8" dirty="0" err="1" smtClean="0">
                <a:latin typeface="Arial"/>
                <a:cs typeface="Arial"/>
              </a:rPr>
              <a:t>действий</a:t>
            </a:r>
            <a:r>
              <a:rPr sz="1400" b="1" spc="-8" dirty="0" smtClean="0">
                <a:latin typeface="Arial"/>
                <a:cs typeface="Arial"/>
              </a:rPr>
              <a:t>,</a:t>
            </a:r>
            <a:r>
              <a:rPr sz="1400" b="1" spc="49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связанных</a:t>
            </a:r>
            <a:r>
              <a:rPr sz="1400" b="1" spc="26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с</a:t>
            </a:r>
            <a:r>
              <a:rPr sz="1400" b="1" spc="8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отклоняющимся</a:t>
            </a:r>
            <a:r>
              <a:rPr sz="1400" b="1" spc="-11" dirty="0" smtClean="0">
                <a:latin typeface="Arial"/>
                <a:cs typeface="Arial"/>
              </a:rPr>
              <a:t> </a:t>
            </a:r>
            <a:r>
              <a:rPr sz="1400" b="1" spc="-323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latin typeface="Arial"/>
                <a:cs typeface="Arial"/>
              </a:rPr>
              <a:t>поведением</a:t>
            </a:r>
            <a:r>
              <a:rPr sz="1400" b="1" spc="-11" dirty="0" smtClean="0">
                <a:latin typeface="Arial"/>
                <a:cs typeface="Arial"/>
              </a:rPr>
              <a:t>,</a:t>
            </a:r>
            <a:r>
              <a:rPr sz="1400" b="1" spc="34" dirty="0" smtClean="0">
                <a:latin typeface="Arial"/>
                <a:cs typeface="Arial"/>
              </a:rPr>
              <a:t> </a:t>
            </a:r>
            <a:r>
              <a:rPr sz="1400" b="1" spc="-11" dirty="0" err="1" smtClean="0">
                <a:solidFill>
                  <a:srgbClr val="C00000"/>
                </a:solidFill>
                <a:latin typeface="Arial"/>
                <a:cs typeface="Arial"/>
              </a:rPr>
              <a:t>предоставление</a:t>
            </a:r>
            <a:r>
              <a:rPr sz="1400" b="1" spc="41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1" dirty="0" err="1" smtClean="0">
                <a:solidFill>
                  <a:srgbClr val="C00000"/>
                </a:solidFill>
                <a:latin typeface="Arial"/>
                <a:cs typeface="Arial"/>
              </a:rPr>
              <a:t>ложной</a:t>
            </a:r>
            <a:r>
              <a:rPr sz="1400" b="1" spc="23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1" dirty="0" err="1" smtClean="0">
                <a:solidFill>
                  <a:srgbClr val="C00000"/>
                </a:solidFill>
                <a:latin typeface="Arial"/>
                <a:cs typeface="Arial"/>
              </a:rPr>
              <a:t>информации</a:t>
            </a:r>
            <a:r>
              <a:rPr sz="1400" b="1" spc="-11" dirty="0" smtClean="0"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60821" y="5968910"/>
            <a:ext cx="7462838" cy="584775"/>
          </a:xfrm>
          <a:prstGeom prst="rect">
            <a:avLst/>
          </a:prstGeom>
          <a:solidFill>
            <a:srgbClr val="163D63"/>
          </a:solidFill>
          <a:ln w="19050">
            <a:solidFill>
              <a:srgbClr val="042333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49066" marR="145733" algn="ctr">
              <a:spcBef>
                <a:spcPts val="240"/>
              </a:spcBef>
            </a:pPr>
            <a:r>
              <a:rPr sz="1200" b="1" spc="-8" dirty="0">
                <a:solidFill>
                  <a:srgbClr val="FFFFFF"/>
                </a:solidFill>
                <a:latin typeface="Arial"/>
                <a:cs typeface="Arial"/>
              </a:rPr>
              <a:t>Для</a:t>
            </a:r>
            <a:r>
              <a:rPr sz="1200" b="1" spc="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8" dirty="0">
                <a:solidFill>
                  <a:srgbClr val="FFFFFF"/>
                </a:solidFill>
                <a:latin typeface="Arial"/>
                <a:cs typeface="Arial"/>
              </a:rPr>
              <a:t>демонстрации</a:t>
            </a:r>
            <a:r>
              <a:rPr sz="1200" b="1" spc="5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4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200" b="1" spc="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4" dirty="0">
                <a:solidFill>
                  <a:srgbClr val="FFFFFF"/>
                </a:solidFill>
                <a:latin typeface="Arial"/>
                <a:cs typeface="Arial"/>
              </a:rPr>
              <a:t>целях</a:t>
            </a:r>
            <a:r>
              <a:rPr sz="12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8" dirty="0">
                <a:solidFill>
                  <a:srgbClr val="FFFFFF"/>
                </a:solidFill>
                <a:latin typeface="Arial"/>
                <a:cs typeface="Arial"/>
              </a:rPr>
              <a:t>профилактического</a:t>
            </a:r>
            <a:r>
              <a:rPr sz="12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1" dirty="0">
                <a:solidFill>
                  <a:srgbClr val="FFFFFF"/>
                </a:solidFill>
                <a:latin typeface="Arial"/>
                <a:cs typeface="Arial"/>
              </a:rPr>
              <a:t>антинаркотического</a:t>
            </a:r>
            <a:r>
              <a:rPr sz="1200" b="1" spc="4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1" dirty="0">
                <a:solidFill>
                  <a:srgbClr val="FFFFFF"/>
                </a:solidFill>
                <a:latin typeface="Arial"/>
                <a:cs typeface="Arial"/>
              </a:rPr>
              <a:t>воздействия</a:t>
            </a:r>
            <a:r>
              <a:rPr sz="1200" b="1" spc="5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допускается </a:t>
            </a:r>
            <a:r>
              <a:rPr sz="1200" b="1" spc="-32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1" dirty="0">
                <a:solidFill>
                  <a:srgbClr val="FFFFFF"/>
                </a:solidFill>
                <a:latin typeface="Arial"/>
                <a:cs typeface="Arial"/>
              </a:rPr>
              <a:t>информационная</a:t>
            </a:r>
            <a:r>
              <a:rPr sz="1200" b="1" spc="4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8" dirty="0">
                <a:solidFill>
                  <a:srgbClr val="FFFFFF"/>
                </a:solidFill>
                <a:latin typeface="Arial"/>
                <a:cs typeface="Arial"/>
              </a:rPr>
              <a:t>продукция,</a:t>
            </a:r>
            <a:r>
              <a:rPr sz="1200" b="1" spc="4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1" dirty="0">
                <a:solidFill>
                  <a:srgbClr val="FFFFFF"/>
                </a:solidFill>
                <a:latin typeface="Arial"/>
                <a:cs typeface="Arial"/>
              </a:rPr>
              <a:t>получившая</a:t>
            </a:r>
            <a:r>
              <a:rPr sz="1200" b="1" spc="5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соответствующее</a:t>
            </a:r>
            <a:r>
              <a:rPr sz="1200" b="1" spc="4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8" dirty="0">
                <a:solidFill>
                  <a:srgbClr val="FFFFFF"/>
                </a:solidFill>
                <a:latin typeface="Arial"/>
                <a:cs typeface="Arial"/>
              </a:rPr>
              <a:t>разрешение</a:t>
            </a:r>
            <a:endParaRPr sz="12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spc="-19" dirty="0">
                <a:solidFill>
                  <a:srgbClr val="FFFFFF"/>
                </a:solidFill>
                <a:latin typeface="Arial"/>
                <a:cs typeface="Arial"/>
              </a:rPr>
              <a:t>от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уполномоченных</a:t>
            </a:r>
            <a:r>
              <a:rPr sz="1200" b="1" spc="3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8" dirty="0">
                <a:solidFill>
                  <a:srgbClr val="FFFFFF"/>
                </a:solidFill>
                <a:latin typeface="Arial"/>
                <a:cs typeface="Arial"/>
              </a:rPr>
              <a:t>органов</a:t>
            </a:r>
            <a:r>
              <a:rPr sz="1200" b="1" spc="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1" dirty="0">
                <a:solidFill>
                  <a:srgbClr val="FFFFFF"/>
                </a:solidFill>
                <a:latin typeface="Arial"/>
                <a:cs typeface="Arial"/>
              </a:rPr>
              <a:t>власти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9457" y="5855232"/>
            <a:ext cx="722471" cy="717708"/>
          </a:xfrm>
          <a:custGeom>
            <a:avLst/>
            <a:gdLst/>
            <a:ahLst/>
            <a:cxnLst/>
            <a:rect l="l" t="t" r="r" b="b"/>
            <a:pathLst>
              <a:path w="963294" h="956945">
                <a:moveTo>
                  <a:pt x="0" y="478345"/>
                </a:moveTo>
                <a:lnTo>
                  <a:pt x="2486" y="429437"/>
                </a:lnTo>
                <a:lnTo>
                  <a:pt x="9783" y="381941"/>
                </a:lnTo>
                <a:lnTo>
                  <a:pt x="21650" y="336099"/>
                </a:lnTo>
                <a:lnTo>
                  <a:pt x="37844" y="292150"/>
                </a:lnTo>
                <a:lnTo>
                  <a:pt x="58123" y="250336"/>
                </a:lnTo>
                <a:lnTo>
                  <a:pt x="82245" y="210896"/>
                </a:lnTo>
                <a:lnTo>
                  <a:pt x="109967" y="174072"/>
                </a:lnTo>
                <a:lnTo>
                  <a:pt x="141049" y="140103"/>
                </a:lnTo>
                <a:lnTo>
                  <a:pt x="175247" y="109230"/>
                </a:lnTo>
                <a:lnTo>
                  <a:pt x="212320" y="81693"/>
                </a:lnTo>
                <a:lnTo>
                  <a:pt x="252026" y="57733"/>
                </a:lnTo>
                <a:lnTo>
                  <a:pt x="294122" y="37590"/>
                </a:lnTo>
                <a:lnTo>
                  <a:pt x="338367" y="21505"/>
                </a:lnTo>
                <a:lnTo>
                  <a:pt x="384518" y="9718"/>
                </a:lnTo>
                <a:lnTo>
                  <a:pt x="432333" y="2469"/>
                </a:lnTo>
                <a:lnTo>
                  <a:pt x="481571" y="0"/>
                </a:lnTo>
                <a:lnTo>
                  <a:pt x="530808" y="2469"/>
                </a:lnTo>
                <a:lnTo>
                  <a:pt x="578624" y="9718"/>
                </a:lnTo>
                <a:lnTo>
                  <a:pt x="624775" y="21505"/>
                </a:lnTo>
                <a:lnTo>
                  <a:pt x="669020" y="37590"/>
                </a:lnTo>
                <a:lnTo>
                  <a:pt x="711116" y="57733"/>
                </a:lnTo>
                <a:lnTo>
                  <a:pt x="750821" y="81693"/>
                </a:lnTo>
                <a:lnTo>
                  <a:pt x="787894" y="109230"/>
                </a:lnTo>
                <a:lnTo>
                  <a:pt x="822093" y="140103"/>
                </a:lnTo>
                <a:lnTo>
                  <a:pt x="853174" y="174072"/>
                </a:lnTo>
                <a:lnTo>
                  <a:pt x="880897" y="210896"/>
                </a:lnTo>
                <a:lnTo>
                  <a:pt x="905019" y="250336"/>
                </a:lnTo>
                <a:lnTo>
                  <a:pt x="925298" y="292150"/>
                </a:lnTo>
                <a:lnTo>
                  <a:pt x="941492" y="336099"/>
                </a:lnTo>
                <a:lnTo>
                  <a:pt x="953358" y="381941"/>
                </a:lnTo>
                <a:lnTo>
                  <a:pt x="960656" y="429437"/>
                </a:lnTo>
                <a:lnTo>
                  <a:pt x="963142" y="478345"/>
                </a:lnTo>
                <a:lnTo>
                  <a:pt x="960656" y="527251"/>
                </a:lnTo>
                <a:lnTo>
                  <a:pt x="953358" y="574745"/>
                </a:lnTo>
                <a:lnTo>
                  <a:pt x="941492" y="620585"/>
                </a:lnTo>
                <a:lnTo>
                  <a:pt x="925298" y="664532"/>
                </a:lnTo>
                <a:lnTo>
                  <a:pt x="905019" y="706345"/>
                </a:lnTo>
                <a:lnTo>
                  <a:pt x="880897" y="745784"/>
                </a:lnTo>
                <a:lnTo>
                  <a:pt x="853174" y="782608"/>
                </a:lnTo>
                <a:lnTo>
                  <a:pt x="822093" y="816576"/>
                </a:lnTo>
                <a:lnTo>
                  <a:pt x="787894" y="847449"/>
                </a:lnTo>
                <a:lnTo>
                  <a:pt x="750821" y="874985"/>
                </a:lnTo>
                <a:lnTo>
                  <a:pt x="711116" y="898945"/>
                </a:lnTo>
                <a:lnTo>
                  <a:pt x="669020" y="919088"/>
                </a:lnTo>
                <a:lnTo>
                  <a:pt x="624775" y="935173"/>
                </a:lnTo>
                <a:lnTo>
                  <a:pt x="578624" y="946960"/>
                </a:lnTo>
                <a:lnTo>
                  <a:pt x="530808" y="954208"/>
                </a:lnTo>
                <a:lnTo>
                  <a:pt x="481571" y="956678"/>
                </a:lnTo>
                <a:lnTo>
                  <a:pt x="432333" y="954208"/>
                </a:lnTo>
                <a:lnTo>
                  <a:pt x="384518" y="946960"/>
                </a:lnTo>
                <a:lnTo>
                  <a:pt x="338367" y="935173"/>
                </a:lnTo>
                <a:lnTo>
                  <a:pt x="294122" y="919088"/>
                </a:lnTo>
                <a:lnTo>
                  <a:pt x="252026" y="898945"/>
                </a:lnTo>
                <a:lnTo>
                  <a:pt x="212320" y="874985"/>
                </a:lnTo>
                <a:lnTo>
                  <a:pt x="175247" y="847449"/>
                </a:lnTo>
                <a:lnTo>
                  <a:pt x="141049" y="816576"/>
                </a:lnTo>
                <a:lnTo>
                  <a:pt x="109967" y="782608"/>
                </a:lnTo>
                <a:lnTo>
                  <a:pt x="82245" y="745784"/>
                </a:lnTo>
                <a:lnTo>
                  <a:pt x="58123" y="706345"/>
                </a:lnTo>
                <a:lnTo>
                  <a:pt x="37844" y="664532"/>
                </a:lnTo>
                <a:lnTo>
                  <a:pt x="21650" y="620585"/>
                </a:lnTo>
                <a:lnTo>
                  <a:pt x="9783" y="574745"/>
                </a:lnTo>
                <a:lnTo>
                  <a:pt x="2486" y="527251"/>
                </a:lnTo>
                <a:lnTo>
                  <a:pt x="0" y="478345"/>
                </a:lnTo>
                <a:close/>
              </a:path>
            </a:pathLst>
          </a:custGeom>
          <a:ln w="44450">
            <a:solidFill>
              <a:srgbClr val="042333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1" name="object 11"/>
          <p:cNvSpPr txBox="1"/>
          <p:nvPr/>
        </p:nvSpPr>
        <p:spPr>
          <a:xfrm>
            <a:off x="256847" y="6001528"/>
            <a:ext cx="567690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700" b="1" spc="79" dirty="0">
                <a:solidFill>
                  <a:srgbClr val="163D63"/>
                </a:solidFill>
                <a:latin typeface="Calibri"/>
                <a:cs typeface="Calibri"/>
              </a:rPr>
              <a:t>12+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644494" y="2731173"/>
            <a:ext cx="80010" cy="401955"/>
          </a:xfrm>
          <a:custGeom>
            <a:avLst/>
            <a:gdLst/>
            <a:ahLst/>
            <a:cxnLst/>
            <a:rect l="l" t="t" r="r" b="b"/>
            <a:pathLst>
              <a:path w="106679" h="535939">
                <a:moveTo>
                  <a:pt x="106359" y="0"/>
                </a:moveTo>
                <a:lnTo>
                  <a:pt x="0" y="0"/>
                </a:lnTo>
                <a:lnTo>
                  <a:pt x="8847" y="535456"/>
                </a:lnTo>
                <a:lnTo>
                  <a:pt x="97512" y="535456"/>
                </a:lnTo>
                <a:lnTo>
                  <a:pt x="10635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28024" y="3142958"/>
            <a:ext cx="112949" cy="11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9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556792"/>
            <a:ext cx="7992888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деятельности ТПМПК в свете новых нормативных требований Министерства просвещения Российской Федерации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err="1"/>
              <a:t>Шелонина</a:t>
            </a:r>
            <a:r>
              <a:rPr lang="ru-RU" dirty="0"/>
              <a:t> Татьяна Валериевна,</a:t>
            </a:r>
          </a:p>
          <a:p>
            <a:pPr algn="ctr"/>
            <a:r>
              <a:rPr lang="ru-RU" dirty="0" err="1"/>
              <a:t>врио</a:t>
            </a:r>
            <a:r>
              <a:rPr lang="ru-RU" dirty="0"/>
              <a:t> директора ГБУ ЦППС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655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212642"/>
            <a:ext cx="8820472" cy="840093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/>
              <a:t>Обучающиеся с ограниченными возможностями здоровья (ОВЗ) 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59532" y="1340768"/>
            <a:ext cx="8424936" cy="4416491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ru-RU" dirty="0" smtClean="0"/>
              <a:t>«</a:t>
            </a:r>
            <a:r>
              <a:rPr lang="ru-RU" b="1" dirty="0" smtClean="0">
                <a:solidFill>
                  <a:srgbClr val="0070C0"/>
                </a:solidFill>
              </a:rPr>
              <a:t>Обучающийся с ограниченными возможностями здоровья </a:t>
            </a:r>
            <a:r>
              <a:rPr lang="ru-RU" b="1" dirty="0" smtClean="0"/>
              <a:t>– </a:t>
            </a:r>
            <a:r>
              <a:rPr lang="ru-RU" dirty="0" smtClean="0"/>
              <a:t>физическое лицо, имеющее недостатки в физическом и (или) психологическом развитии, подтвержденные </a:t>
            </a:r>
            <a:r>
              <a:rPr lang="ru-RU" u="sng" dirty="0" smtClean="0"/>
              <a:t>психолого-медико-педагогической комиссией</a:t>
            </a:r>
            <a:r>
              <a:rPr lang="ru-RU" dirty="0" smtClean="0"/>
              <a:t> и препятствующие получению образования без </a:t>
            </a:r>
            <a:r>
              <a:rPr lang="ru-RU" u="sng" dirty="0" smtClean="0"/>
              <a:t>создания специальных условий</a:t>
            </a:r>
            <a:r>
              <a:rPr lang="ru-RU" dirty="0" smtClean="0"/>
              <a:t>». </a:t>
            </a:r>
          </a:p>
          <a:p>
            <a:endParaRPr lang="ru-RU" sz="900" dirty="0" smtClean="0"/>
          </a:p>
          <a:p>
            <a:pPr algn="r"/>
            <a:r>
              <a:rPr lang="ru-RU" sz="1400" i="1" dirty="0" smtClean="0"/>
              <a:t>Федеральный закон от 29 декабря 2012 г. </a:t>
            </a:r>
          </a:p>
          <a:p>
            <a:pPr algn="r"/>
            <a:r>
              <a:rPr lang="ru-RU" sz="1400" i="1" dirty="0" smtClean="0"/>
              <a:t>№273-ФЗ «Об образовании в Российской Федерации»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268040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A5C9D203-4C49-43F3-9786-1D9868B500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9318677"/>
              </p:ext>
            </p:extLst>
          </p:nvPr>
        </p:nvGraphicFramePr>
        <p:xfrm>
          <a:off x="453992" y="1052736"/>
          <a:ext cx="8128004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051720" y="212643"/>
            <a:ext cx="4932548" cy="5520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/>
              <a:t>Обучающиеся с ОВЗ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3414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bg2">
                    <a:lumMod val="50000"/>
                  </a:schemeClr>
                </a:solidFill>
              </a:rPr>
              <a:t>психолого-медико-педагогическая </a:t>
            </a:r>
            <a:r>
              <a:rPr lang="ru-RU" sz="2700" b="1" dirty="0">
                <a:solidFill>
                  <a:schemeClr val="bg2">
                    <a:lumMod val="50000"/>
                  </a:schemeClr>
                </a:solidFill>
              </a:rPr>
              <a:t>комиссия </a:t>
            </a:r>
            <a:r>
              <a:rPr lang="ru-RU" sz="2700" b="1" dirty="0" smtClean="0">
                <a:solidFill>
                  <a:schemeClr val="bg2">
                    <a:lumMod val="50000"/>
                  </a:schemeClr>
                </a:solidFill>
              </a:rPr>
              <a:t>(ПМПК</a:t>
            </a: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352928" cy="568863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100" b="1" dirty="0">
                <a:solidFill>
                  <a:srgbClr val="003E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100" b="1" dirty="0" smtClean="0">
                <a:solidFill>
                  <a:srgbClr val="003E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ПМПК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своевременное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 имеющих особенности физического и (или) психического развития и (или) отклонения в поведении, проведение их комплексного       психолого-медико-педагогического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подготовка по его результатам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 по организации обучения и воспитания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подтверждения, уточнения или изменения ранее данных рекомендаций.</a:t>
            </a:r>
          </a:p>
          <a:p>
            <a:pPr algn="just"/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может быть центральной или территориальной.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создается при центре психолого-педагогической, медицинской и социальной помощи.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Центральная комиссия Санкт-Петербурга (ЦПМПК) действует при Региональном центре психолого-педагогической, медицинской и социальной помощи «Центр диагностики и консультирования»  Санкт-Петербурга.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Территориальные комиссии Санкт-Петербурга (ТПМПК) действуют при центрах психолого-педагогической, медицинской и социальной помощи административных районов Санкт-Петербурга.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bg2">
                    <a:lumMod val="50000"/>
                  </a:schemeClr>
                </a:solidFill>
              </a:rPr>
              <a:t>психолого-медико-педагогическая </a:t>
            </a:r>
            <a:r>
              <a:rPr lang="ru-RU" sz="2700" b="1" dirty="0">
                <a:solidFill>
                  <a:schemeClr val="bg2">
                    <a:lumMod val="50000"/>
                  </a:schemeClr>
                </a:solidFill>
              </a:rPr>
              <a:t>комиссия </a:t>
            </a:r>
            <a:r>
              <a:rPr lang="ru-RU" sz="2700" b="1" dirty="0" smtClean="0">
                <a:solidFill>
                  <a:schemeClr val="bg2">
                    <a:lumMod val="50000"/>
                  </a:schemeClr>
                </a:solidFill>
              </a:rPr>
              <a:t>(ПМПК</a:t>
            </a: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352928" cy="568863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100" b="1" dirty="0">
                <a:solidFill>
                  <a:srgbClr val="003E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100" b="1" dirty="0" smtClean="0">
                <a:solidFill>
                  <a:srgbClr val="003E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ПМПК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своевременное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 имеющих особенности физического и (или) психического развития и (или) отклонения в поведении, проведение их комплексного       психолого-медико-педагогического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подготовка по его результатам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 по организации обучения и воспитания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подтверждения, уточнения или изменения ранее данных рекомендаций.</a:t>
            </a:r>
          </a:p>
          <a:p>
            <a:pPr algn="just"/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может быть центральной или территориальной.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создается при центре психолого-педагогической, медицинской и социальной помощи.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Центральная комиссия Санкт-Петербурга (ЦПМПК) действует при Региональном центре психолого-педагогической, медицинской и социальной помощи «Центр диагностики и консультирования»  Санкт-Петербурга.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Территориальные комиссии Санкт-Петербурга (ТПМПК) действуют при центрах психолого-педагогической, медицинской и социальной помощи административных районов Санкт-Петербурга.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97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91736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лиц, обследуемых в ТПМПК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63724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дошкольного и школьного возраста с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тяжелыми нарушениями речи, задержкой психического развития, нарушением интеллекта, расстройствами аутистического спектра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тяжелыми и множественными нарушениями развития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возраста с нарушениями опорно-двигательного аппарата, с функциональными нарушениями зрения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(пониженным зрением,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амблиопией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косоглазием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(10) и 11 (12) классов, осваивающие адаптированные основные общеобразовательные программы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числе, достигшие возраста 18 лет, до получения ими общего образования, претендующие на проведение государственной итоговой аттестации в условиях, учитывающих состояние их здоровья, особенности психофизического развития.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1398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6327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лиц, обследуемых в ЦПМПК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507288" cy="5637240"/>
          </a:xfrm>
        </p:spPr>
        <p:txBody>
          <a:bodyPr>
            <a:normAutofit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дошкольного и школьного возраста, имеющие нарушение слуха (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слабослышащие, глухие, позднооглохшие, после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кохлеарной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имплантации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нарушения зрения (слепые, слабовидящие,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поздноослепшие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                             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дошкольного возраста с нарушениями опорно-двигательного аппарата,    с функциональными нарушениями зрения (пониженным зрением,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амблиопией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косоглазием);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школьного возраста с нарушениями опорно-двигательного аппарата (сколиозом);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в случае несогласия с решением ТПМПК;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выпускники 9 и 11 классов, осваивающие основные общеобразовательные программы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числе, достигшие возраста 18 лет,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ими общего образования, претендующие на проведение государственной итоговой аттестации в условиях, учитывающих состояние их здоровья, особенности психофизического развития.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46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148</TotalTime>
  <Words>1438</Words>
  <Application>Microsoft Office PowerPoint</Application>
  <PresentationFormat>Экран (4:3)</PresentationFormat>
  <Paragraphs>122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Межведомственный стандарт антинаркотической профилактической деятельности (утвержден решением Государственного антинаркотического комитета 19.12.2024, протокол №55)</vt:lpstr>
      <vt:lpstr>Межведомственный стандарт антинаркотической профилактической деятельности</vt:lpstr>
      <vt:lpstr>Особенности организации деятельности ТПМПК в свете новых нормативных требований Министерства просвещения Российской Федерации</vt:lpstr>
      <vt:lpstr>Презентация PowerPoint</vt:lpstr>
      <vt:lpstr>Презентация PowerPoint</vt:lpstr>
      <vt:lpstr>психолого-медико-педагогическая комиссия (ПМПК)</vt:lpstr>
      <vt:lpstr>психолого-медико-педагогическая комиссия (ПМПК)</vt:lpstr>
      <vt:lpstr>Категории лиц, обследуемых в ТПМПК</vt:lpstr>
      <vt:lpstr>Категории лиц, обследуемых в ЦПМПК</vt:lpstr>
      <vt:lpstr>Документы, предоставляемые в ПМПК</vt:lpstr>
      <vt:lpstr>Документы, предоставляемые в ПМПК</vt:lpstr>
      <vt:lpstr>Презентация PowerPoint</vt:lpstr>
      <vt:lpstr>Презентация PowerPoint</vt:lpstr>
      <vt:lpstr>Права родителей (законных представителей)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Kovalenko</dc:creator>
  <cp:lastModifiedBy>Шелонина Татьяна Валериевна</cp:lastModifiedBy>
  <cp:revision>19</cp:revision>
  <dcterms:created xsi:type="dcterms:W3CDTF">2025-04-02T10:29:59Z</dcterms:created>
  <dcterms:modified xsi:type="dcterms:W3CDTF">2025-04-11T04:16:59Z</dcterms:modified>
</cp:coreProperties>
</file>