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47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E3D8F-2073-364E-5026-96E5EECD6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E516FA-4BEA-BCDA-71F5-4208F5C1A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9904A-E6C5-EDE2-3B7A-99E81B7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820E-BA0C-4D59-9A4C-62E9F45F602A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1C511F-0771-2C56-8114-A964B4F95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CC3B15-7E68-482F-8632-73378A977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0209-4859-43A1-AF3B-4A9C85E7E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79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89696A-B6FB-CF37-976A-0000C1D1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3CDE1F-6EE2-6474-0D46-CF0D85C61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AA8EBE-E4A7-4D39-766A-E26CB1758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820E-BA0C-4D59-9A4C-62E9F45F602A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4EDD6D-B0FF-EADE-3FC0-D58FD63AB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0DFAF9-E7FB-E111-B666-C7AC55AE2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0209-4859-43A1-AF3B-4A9C85E7E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1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F7E44A-E86B-25AB-D7E0-C2C500A0A2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7D6665-B909-28A8-7715-CA33E63C5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E4CD13-5A1B-4CF1-6712-47FA1665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820E-BA0C-4D59-9A4C-62E9F45F602A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3F51C-58EA-1E35-2AAD-2D039732A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22485E-5D23-417F-6897-97FFF1517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0209-4859-43A1-AF3B-4A9C85E7E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5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AE76C-07EE-A223-6E03-F43619F78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F3103-47D3-8C83-BB0F-1F07091C1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0C66F3-C6F9-0BE1-D4CD-18C5A87C3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820E-BA0C-4D59-9A4C-62E9F45F602A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C40D79-F1CA-6726-7A41-7F13321E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30650C-A202-F1DD-2B15-9E253D7AB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0209-4859-43A1-AF3B-4A9C85E7E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037F5-F506-B408-DF2E-3E371C5F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A7E1AD-81A4-7F97-9430-5AA71AA75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A96C22-B562-0D0D-2D55-B52CAAC0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820E-BA0C-4D59-9A4C-62E9F45F602A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91A95-73FE-B65E-E93D-A1DD106BC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8526A9-52BF-2308-36B6-0D418B3E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0209-4859-43A1-AF3B-4A9C85E7E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2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F9E7C-C5F6-60AD-9147-0366F617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BC154F-9BB1-A223-08C6-B7FFD718A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ECC854-6729-6047-D4CD-08D430836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D1D875-4924-DCB1-5211-CF26574BE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820E-BA0C-4D59-9A4C-62E9F45F602A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F7F8F0-9E71-D694-A3E4-77F95331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586A0A-52FD-E798-6037-CD331BC76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0209-4859-43A1-AF3B-4A9C85E7E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9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FB4D1-890A-75CD-A36F-E13D24B2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6E63F0-C235-CA56-C578-C23D4BC77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56627E-82C8-FE06-EFE2-72EB980B9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1DD862-B8F5-A470-CEB0-83400ADF7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AA29C45-B50D-C4EB-F906-7AB4512CC7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190DA3-7FCC-47F2-51A2-1C1338DD4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820E-BA0C-4D59-9A4C-62E9F45F602A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2BFFC1A-C31D-4954-D01E-D65C71F1D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9FDFFA-6E93-68C8-AAAB-BAA5389B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0209-4859-43A1-AF3B-4A9C85E7E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2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DA279-92C5-E8FA-CDF5-E0DDDA28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E46AB5-2135-28AD-B62B-10ED80270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820E-BA0C-4D59-9A4C-62E9F45F602A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696C76-2BA6-BDC8-B971-C4C51973A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06ABBF-8AB8-A3A0-5FBE-84C8408C6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0209-4859-43A1-AF3B-4A9C85E7E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60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1997F8-1312-08D6-C2C6-A84BB4C4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820E-BA0C-4D59-9A4C-62E9F45F602A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D642C92-73C7-81FA-C24D-EFF4BDC29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709F69-CA55-27C8-055B-0A20F6A26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0209-4859-43A1-AF3B-4A9C85E7E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473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45793B-8F0E-A296-4A06-A993A3551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FF3132-1341-53A7-5404-F85DA64D9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0C44A5-8150-73FA-6A7C-572628DD1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D480F8-BDC4-F14A-B578-A9503EF1D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820E-BA0C-4D59-9A4C-62E9F45F602A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39C816-A521-B052-0E36-B22009901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2C68BA-CF1E-53ED-9547-E9E7283B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0209-4859-43A1-AF3B-4A9C85E7E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16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076E1-3FF7-8A5F-49B7-47F9BB1B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12215C-EF0A-5A66-9B2E-932625DE5F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FFF1A7-2835-41F0-4D52-CEA5D7F57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7B3784-6573-467E-9357-1D619807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820E-BA0C-4D59-9A4C-62E9F45F602A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B30743-9FF7-A477-9BF7-886AD8AAB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43EB89-CB79-1B5F-09B1-9337214E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0209-4859-43A1-AF3B-4A9C85E7E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00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C7AF8-F174-9CCC-2C12-1F0D7C307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84AB4A-7B72-BD13-56C8-D1FEFCFC7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9356E3-C839-9BCE-30C7-81675FE44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F6820E-BA0C-4D59-9A4C-62E9F45F602A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71329B-071D-19CE-CB77-5B3DEF085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2BA72C-6117-6893-5213-E161AFB77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F10209-4859-43A1-AF3B-4A9C85E7E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23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CCD2F-5EAD-DAA9-E92C-7F4F4824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278" y="292757"/>
            <a:ext cx="7424531" cy="47941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 РОССИИ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7936A6-5DB9-7BBE-FE8C-16D292FEF9D8}"/>
              </a:ext>
            </a:extLst>
          </p:cNvPr>
          <p:cNvSpPr txBox="1"/>
          <p:nvPr/>
        </p:nvSpPr>
        <p:spPr>
          <a:xfrm>
            <a:off x="993262" y="792661"/>
            <a:ext cx="3631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</a:t>
            </a:r>
          </a:p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171 от 4 марта 2025 г.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E32465-1D8C-1684-9501-CDD150EC829F}"/>
              </a:ext>
            </a:extLst>
          </p:cNvPr>
          <p:cNvSpPr txBox="1"/>
          <p:nvPr/>
        </p:nvSpPr>
        <p:spPr>
          <a:xfrm>
            <a:off x="7248689" y="844537"/>
            <a:ext cx="3631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</a:t>
            </a:r>
          </a:p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170 от 4 марта 2025 г.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442243-A2E2-A550-D425-4032552832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979" t="24027" r="25217" b="5324"/>
          <a:stretch/>
        </p:blipFill>
        <p:spPr>
          <a:xfrm>
            <a:off x="993261" y="1675534"/>
            <a:ext cx="3495262" cy="4822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6B2AD5B-0313-A2FB-3C93-973668C388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195" t="24654" r="26086" b="5323"/>
          <a:stretch/>
        </p:blipFill>
        <p:spPr>
          <a:xfrm>
            <a:off x="7248689" y="1686347"/>
            <a:ext cx="3495262" cy="4966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167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097CAA-AA7F-32D2-4AD4-A00E1AFE3259}"/>
              </a:ext>
            </a:extLst>
          </p:cNvPr>
          <p:cNvSpPr txBox="1"/>
          <p:nvPr/>
        </p:nvSpPr>
        <p:spPr>
          <a:xfrm>
            <a:off x="400875" y="394573"/>
            <a:ext cx="407173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отказа приема в школу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2B88E-7384-5C48-D71F-194E1CB99155}"/>
              </a:ext>
            </a:extLst>
          </p:cNvPr>
          <p:cNvSpPr txBox="1"/>
          <p:nvPr/>
        </p:nvSpPr>
        <p:spPr>
          <a:xfrm>
            <a:off x="4621696" y="302239"/>
            <a:ext cx="7169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свободных мест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 документ, подтверждающий законность нахождения на территории России;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пройдено тестирование.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B6DA4B-6AC2-62F7-5B9F-67B7F63EF75E}"/>
              </a:ext>
            </a:extLst>
          </p:cNvPr>
          <p:cNvSpPr txBox="1"/>
          <p:nvPr/>
        </p:nvSpPr>
        <p:spPr>
          <a:xfrm>
            <a:off x="218658" y="1680032"/>
            <a:ext cx="5237925" cy="4426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и перечень документов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B6DA4B-6AC2-62F7-5B9F-67B7F63EF75E}"/>
              </a:ext>
            </a:extLst>
          </p:cNvPr>
          <p:cNvSpPr txBox="1"/>
          <p:nvPr/>
        </p:nvSpPr>
        <p:spPr>
          <a:xfrm>
            <a:off x="5774635" y="1680032"/>
            <a:ext cx="6198707" cy="4426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документов, направление на тестирование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82AC7E-4868-3545-A2F0-F3023ACDF460}"/>
              </a:ext>
            </a:extLst>
          </p:cNvPr>
          <p:cNvSpPr txBox="1"/>
          <p:nvPr/>
        </p:nvSpPr>
        <p:spPr>
          <a:xfrm>
            <a:off x="400875" y="2355574"/>
            <a:ext cx="50557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копии документов, подтверждающих родство заявителя;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копии документов, подтверждающих законность нахождения ребенка на территории Российской Федерации 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копии документов, подтверждающих прохождение государственной дактилоскопической регистрации ребенка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копии документов, подтверждающих изучение русского языка ребенком, в образовательных организациях иностранного (иностранных) государства (государств) (со 2 по 11 класс) (при наличии);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копии документов, удостоверяющих личность ребенка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копии документов, подтверждающих присвоение родителю ИНН;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копии документов, подтверждающих присвоение родителю и ребенку СНИЛС;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медицинское заключение об отсутствии у ребенка инфекционных заболеваний;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копии документов, подтверждающих осуществление родителем трудовой деятельности (при наличии).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E2B247-E973-618C-71CC-2829414193CF}"/>
              </a:ext>
            </a:extLst>
          </p:cNvPr>
          <p:cNvSpPr txBox="1"/>
          <p:nvPr/>
        </p:nvSpPr>
        <p:spPr>
          <a:xfrm>
            <a:off x="5943600" y="2484783"/>
            <a:ext cx="5943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организация в течение 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более 5 рабочих дней проводит проверку комплектности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предоставленных документов;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После предоставления полного пакета документов образовательная организация 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течение 25 рабочих дней проверяет их достоверность;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 проверки достоверности документов ребенок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направляется в тестирующую организацию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 о 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направлении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тестировании направляется по адресу, указанному в заявлении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приеме на обучение, и в личный кабинет ЕПГУ;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Одновре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менно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общеобразовательная организация уведомляет тестирующую организацию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электронной форме через ЕПГУ или с использованием РГПУ;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688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B6731-ABB0-92BB-8D3D-F5C20FB3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217" y="206099"/>
            <a:ext cx="4207565" cy="79775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прохождения тестирования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C705E19-E0B0-678F-8396-6CB042408537}"/>
              </a:ext>
            </a:extLst>
          </p:cNvPr>
          <p:cNvSpPr txBox="1">
            <a:spLocks/>
          </p:cNvSpPr>
          <p:nvPr/>
        </p:nvSpPr>
        <p:spPr>
          <a:xfrm>
            <a:off x="3992217" y="2843075"/>
            <a:ext cx="4207565" cy="797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2D0731-A362-56CC-FD92-8BA58E793D80}"/>
              </a:ext>
            </a:extLst>
          </p:cNvPr>
          <p:cNvSpPr txBox="1"/>
          <p:nvPr/>
        </p:nvSpPr>
        <p:spPr>
          <a:xfrm>
            <a:off x="8007626" y="1323299"/>
            <a:ext cx="3925956" cy="1328023"/>
          </a:xfrm>
          <a:prstGeom prst="roundRect">
            <a:avLst/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о приеме на обучение 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 рабочих дней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61EE82-27A5-7B09-668F-6DDE0C5AA965}"/>
              </a:ext>
            </a:extLst>
          </p:cNvPr>
          <p:cNvSpPr txBox="1"/>
          <p:nvPr/>
        </p:nvSpPr>
        <p:spPr>
          <a:xfrm>
            <a:off x="4247322" y="1323299"/>
            <a:ext cx="3505199" cy="1328023"/>
          </a:xfrm>
          <a:prstGeom prst="roundRect">
            <a:avLst/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тестирования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рассмотрения заявления о приеме на обучение направляется по адресу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D44166-B722-7989-160E-FF962A84FF39}"/>
              </a:ext>
            </a:extLst>
          </p:cNvPr>
          <p:cNvSpPr txBox="1"/>
          <p:nvPr/>
        </p:nvSpPr>
        <p:spPr>
          <a:xfrm>
            <a:off x="281609" y="1329365"/>
            <a:ext cx="3710608" cy="1328023"/>
          </a:xfrm>
          <a:prstGeom prst="roundRect">
            <a:avLst/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Тестирующая организация в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3-х дней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тестирования уведомляет школу о результатах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A6FB58-024C-6696-3AB3-645351FFFAB4}"/>
              </a:ext>
            </a:extLst>
          </p:cNvPr>
          <p:cNvSpPr txBox="1"/>
          <p:nvPr/>
        </p:nvSpPr>
        <p:spPr>
          <a:xfrm>
            <a:off x="725557" y="4066603"/>
            <a:ext cx="5297556" cy="1200329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26 (1) Порядка не распространяется на иностранных граждан, указанных в подпункте 2 пункта 20 и пункте 21 статьи 5 Федерального закона от 25 июля 2002 г. № 115-ФЗ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65A628-0106-17BF-0D3B-130E54B45555}"/>
              </a:ext>
            </a:extLst>
          </p:cNvPr>
          <p:cNvSpPr txBox="1"/>
          <p:nvPr/>
        </p:nvSpPr>
        <p:spPr>
          <a:xfrm>
            <a:off x="6745356" y="4066602"/>
            <a:ext cx="5188226" cy="1200329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Белоруссии предъявляют: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свидетельства о рождении ребенка;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паспорта;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о регистрации по месту жительства.</a:t>
            </a:r>
          </a:p>
        </p:txBody>
      </p:sp>
      <p:pic>
        <p:nvPicPr>
          <p:cNvPr id="10" name="Рисунок 9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F1BA9ECC-B1B9-AAEA-E43D-C0EDBDB72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2095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65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C2CE4-50A6-C1F7-B97F-69228C6CA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992" y="414821"/>
            <a:ext cx="5592417" cy="82757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№170 от 04 март 2025г.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тестирования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CACF79-E8BB-3F20-CD24-83F829EABEE0}"/>
              </a:ext>
            </a:extLst>
          </p:cNvPr>
          <p:cNvSpPr txBox="1"/>
          <p:nvPr/>
        </p:nvSpPr>
        <p:spPr>
          <a:xfrm>
            <a:off x="838199" y="1560443"/>
            <a:ext cx="10442713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проводится на основании направления, выданного образовательной организацией;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через 7 рабочих дней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направления лично обращаются в тестирующую организацию для записи на тестирование;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проводится в устной и письменной форме. Для поступающих в 1 класс тестирование проводится в устной форме;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тестирование не пройдено,  предлагается пройти дополнительное обучение русскому языку;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пройти тестирование можно не ранее , чем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3 месяца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162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8EA226-8FE3-EA0C-B789-93430D340BDF}"/>
              </a:ext>
            </a:extLst>
          </p:cNvPr>
          <p:cNvSpPr txBox="1"/>
          <p:nvPr/>
        </p:nvSpPr>
        <p:spPr>
          <a:xfrm>
            <a:off x="573984" y="365877"/>
            <a:ext cx="108957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февраля 2025 г. вступил в законную силу Федеральный закон от 8 августа 2024 г. № 260 «О внесении изменений в отдельные законодательные акты Российской Федерации», которым внесены изменения в Федеральный закон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 июля 2002 г. № 115-ФЗ 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правовом положении иностранных граждан».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E2DE25-EFA9-176F-DD47-AD9B3FE1B2C0}"/>
              </a:ext>
            </a:extLst>
          </p:cNvPr>
          <p:cNvSpPr txBox="1"/>
          <p:nvPr/>
        </p:nvSpPr>
        <p:spPr>
          <a:xfrm>
            <a:off x="1570383" y="2304008"/>
            <a:ext cx="9094303" cy="1323439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 лицам, включенным в реестр контролируемых лиц, в том числе прием незаконно  находящихся в Российской Федерации несовершеннолетних иностранных граждан в  общеобразовательные учреждения, образует состав административного правонарушения. </a:t>
            </a:r>
          </a:p>
        </p:txBody>
      </p:sp>
      <p:pic>
        <p:nvPicPr>
          <p:cNvPr id="7" name="Рисунок 6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B5AF3864-6E06-C1A3-5D46-82CC0D4FD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391" y="25085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5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снимок экрана, графический дизайн,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id="{A1FE8067-E800-6545-666C-1694C5F37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19" r="23955" b="-2"/>
          <a:stretch/>
        </p:blipFill>
        <p:spPr>
          <a:xfrm>
            <a:off x="20" y="-1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</p:spPr>
      </p:pic>
      <p:pic>
        <p:nvPicPr>
          <p:cNvPr id="13" name="Рисунок 12" descr="Изображение выглядит как текст, снимок экра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72495E2-07CF-FA86-DFDF-281C5FBCEB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20" r="24496" b="-2"/>
          <a:stretch/>
        </p:blipFill>
        <p:spPr>
          <a:xfrm>
            <a:off x="4148881" y="-1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</p:spPr>
      </p:pic>
      <p:pic>
        <p:nvPicPr>
          <p:cNvPr id="15" name="Рисунок 14" descr="Изображение выглядит как текст, Человеческое лицо, снимок экра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F9D51C53-06CF-066A-3BAD-4D342C1F40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94" r="25898" b="-2"/>
          <a:stretch/>
        </p:blipFill>
        <p:spPr>
          <a:xfrm>
            <a:off x="8194953" y="-1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9E9D55-55F2-30B3-7465-CDF913FCA394}"/>
              </a:ext>
            </a:extLst>
          </p:cNvPr>
          <p:cNvSpPr txBox="1"/>
          <p:nvPr/>
        </p:nvSpPr>
        <p:spPr>
          <a:xfrm>
            <a:off x="4413582" y="4544570"/>
            <a:ext cx="7147481" cy="1703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ОМЕЛЬЧЕНКО Елена Александровна, декан факультета регионоведения и этнокультурного образования федерального государственного бюджетного образовательного учреждения высшего образования «Московский педагогический государственный университет»</a:t>
            </a:r>
          </a:p>
        </p:txBody>
      </p:sp>
    </p:spTree>
    <p:extLst>
      <p:ext uri="{BB962C8B-B14F-4D97-AF65-F5344CB8AC3E}">
        <p14:creationId xmlns:p14="http://schemas.microsoft.com/office/powerpoint/2010/main" val="2685974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A1E6D-6231-2E21-1F36-DB85D87C1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«горячей линии»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836F6-8463-2A4F-4CED-BF84F5182766}"/>
              </a:ext>
            </a:extLst>
          </p:cNvPr>
          <p:cNvSpPr txBox="1"/>
          <p:nvPr/>
        </p:nvSpPr>
        <p:spPr>
          <a:xfrm>
            <a:off x="3631097" y="1563757"/>
            <a:ext cx="7209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9:00 до 18:00 по московскому времени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A9FA2-56FF-078F-58BC-29D56E3259B2}"/>
              </a:ext>
            </a:extLst>
          </p:cNvPr>
          <p:cNvSpPr txBox="1"/>
          <p:nvPr/>
        </p:nvSpPr>
        <p:spPr>
          <a:xfrm>
            <a:off x="3631097" y="2909163"/>
            <a:ext cx="7209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(495) 587-01-10, доб.3291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FB09F-8311-9674-1FC2-C6915EB52526}"/>
              </a:ext>
            </a:extLst>
          </p:cNvPr>
          <p:cNvSpPr txBox="1"/>
          <p:nvPr/>
        </p:nvSpPr>
        <p:spPr>
          <a:xfrm>
            <a:off x="3631097" y="3948837"/>
            <a:ext cx="6294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zasyadko-vk@edu.gov.ru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Часы контур">
            <a:extLst>
              <a:ext uri="{FF2B5EF4-FFF2-40B4-BE49-F238E27FC236}">
                <a16:creationId xmlns:a16="http://schemas.microsoft.com/office/drawing/2014/main" id="{08AE89E2-B7CA-D47B-2001-4A8279B5B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7217" y="1573851"/>
            <a:ext cx="914400" cy="914400"/>
          </a:xfrm>
          <a:prstGeom prst="rect">
            <a:avLst/>
          </a:prstGeom>
        </p:spPr>
      </p:pic>
      <p:pic>
        <p:nvPicPr>
          <p:cNvPr id="10" name="Рисунок 9" descr="Вибрация телефона контур">
            <a:extLst>
              <a:ext uri="{FF2B5EF4-FFF2-40B4-BE49-F238E27FC236}">
                <a16:creationId xmlns:a16="http://schemas.microsoft.com/office/drawing/2014/main" id="{B11A5C22-5854-9949-7C0B-5B1BCC168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87217" y="2744350"/>
            <a:ext cx="914400" cy="914400"/>
          </a:xfrm>
          <a:prstGeom prst="rect">
            <a:avLst/>
          </a:prstGeom>
        </p:spPr>
      </p:pic>
      <p:pic>
        <p:nvPicPr>
          <p:cNvPr id="12" name="Рисунок 11" descr="Электронная почта контур">
            <a:extLst>
              <a:ext uri="{FF2B5EF4-FFF2-40B4-BE49-F238E27FC236}">
                <a16:creationId xmlns:a16="http://schemas.microsoft.com/office/drawing/2014/main" id="{5ED43D31-6682-08C0-8703-B031C65B9E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87217" y="40302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833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556</Words>
  <Application>Microsoft Office PowerPoint</Application>
  <PresentationFormat>Широкоэкранный</PresentationFormat>
  <Paragraphs>50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Times New Roman</vt:lpstr>
      <vt:lpstr>Wingdings</vt:lpstr>
      <vt:lpstr>Тема Office</vt:lpstr>
      <vt:lpstr>МИНПРОСВЕЩЕНИЯ РОССИИ</vt:lpstr>
      <vt:lpstr>Презентация PowerPoint</vt:lpstr>
      <vt:lpstr>После прохождения тестирования</vt:lpstr>
      <vt:lpstr>Приказ №170 от 04 март 2025г. Порядок проведения тестирования</vt:lpstr>
      <vt:lpstr>Презентация PowerPoint</vt:lpstr>
      <vt:lpstr>Презентация PowerPoint</vt:lpstr>
      <vt:lpstr>Функционирование «горячей линии»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Игорь Захаров</dc:creator>
  <cp:lastModifiedBy>Игорь Захаров</cp:lastModifiedBy>
  <cp:revision>3</cp:revision>
  <dcterms:created xsi:type="dcterms:W3CDTF">2025-04-09T17:01:57Z</dcterms:created>
  <dcterms:modified xsi:type="dcterms:W3CDTF">2025-04-09T19:05:53Z</dcterms:modified>
</cp:coreProperties>
</file>