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4"/>
  </p:notesMasterIdLst>
  <p:sldIdLst>
    <p:sldId id="302" r:id="rId2"/>
    <p:sldId id="704" r:id="rId3"/>
    <p:sldId id="705" r:id="rId4"/>
    <p:sldId id="732" r:id="rId5"/>
    <p:sldId id="734" r:id="rId6"/>
    <p:sldId id="709" r:id="rId7"/>
    <p:sldId id="710" r:id="rId8"/>
    <p:sldId id="708" r:id="rId9"/>
    <p:sldId id="711" r:id="rId10"/>
    <p:sldId id="730" r:id="rId11"/>
    <p:sldId id="731" r:id="rId12"/>
    <p:sldId id="735" r:id="rId13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8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ECEE53-CD02-4AB5-8DFB-63A78910C5AB}" type="datetimeFigureOut">
              <a:rPr lang="ru-RU"/>
              <a:pPr>
                <a:defRPr/>
              </a:pPr>
              <a:t>11.11.2022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E01A77-E6DF-4F71-8416-C9EA217DC7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7126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DAF227-3C4A-450A-B137-EEA5DEE7385C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A40EED-8AD7-4CF5-945A-D09EDB2AD811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677" cy="6858000"/>
          </a:xfrm>
        </p:grpSpPr>
        <p:pic>
          <p:nvPicPr>
            <p:cNvPr id="5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7" name="Picture 11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0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7480469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14"/>
          <p:cNvCxnSpPr/>
          <p:nvPr/>
        </p:nvCxnSpPr>
        <p:spPr>
          <a:xfrm>
            <a:off x="2019300" y="3471863"/>
            <a:ext cx="511333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838" y="5054600"/>
            <a:ext cx="6731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06884-FF0F-402B-AB49-4EF403AEAF49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2463" y="5054600"/>
            <a:ext cx="40640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725" y="5054600"/>
            <a:ext cx="4143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BDC91-92B2-41D1-878A-DC1E0FF7D4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806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3F13-0A74-4CD6-8E09-2CE10AC0296B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05ABF-CF0F-4D0F-91BF-A1969CF806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576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/>
          <p:cNvCxnSpPr/>
          <p:nvPr/>
        </p:nvCxnSpPr>
        <p:spPr>
          <a:xfrm>
            <a:off x="1277938" y="41402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EB848-13F5-45B1-BD6C-27390E7F9FE5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0C2BE-B9AA-4B27-995B-990964CE0B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737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49313" y="9048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altLang="ru-RU" sz="7200" smtClean="0"/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34288" y="2827338"/>
            <a:ext cx="457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r>
              <a:rPr lang="en-US" altLang="ru-RU" sz="7200" smtClean="0"/>
              <a:t>”</a:t>
            </a:r>
          </a:p>
        </p:txBody>
      </p:sp>
      <p:cxnSp>
        <p:nvCxnSpPr>
          <p:cNvPr id="7" name="Straight Connector 18"/>
          <p:cNvCxnSpPr/>
          <p:nvPr/>
        </p:nvCxnSpPr>
        <p:spPr>
          <a:xfrm>
            <a:off x="1277938" y="41402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8CE0A-05BC-4406-93DB-3AF9E5B33840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9F167-2AEE-4372-A7D1-2A7BDBA5A6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48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58E77-5C05-458D-AC33-CD595FC3A9BE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008DE-75C6-4A18-9944-8F9FB09A89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171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77888" y="896938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/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50163" y="260826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r>
              <a:rPr lang="en-US" altLang="ru-RU" sz="8000" smtClean="0"/>
              <a:t>”</a:t>
            </a:r>
          </a:p>
        </p:txBody>
      </p:sp>
      <p:cxnSp>
        <p:nvCxnSpPr>
          <p:cNvPr id="7" name="Straight Connector 25"/>
          <p:cNvCxnSpPr/>
          <p:nvPr/>
        </p:nvCxnSpPr>
        <p:spPr>
          <a:xfrm>
            <a:off x="1277938" y="34290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33C27-67CE-4715-A478-08246C870945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08CE0-C1A3-4CE8-A237-2668310FA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6553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4"/>
          <p:cNvCxnSpPr/>
          <p:nvPr/>
        </p:nvCxnSpPr>
        <p:spPr>
          <a:xfrm>
            <a:off x="1277938" y="34290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rtlCol="0">
            <a:normAutofit/>
          </a:bodyPr>
          <a:lstStyle>
            <a:lvl1pPr>
              <a:defRPr lang="en-US" sz="3200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6AE05-9AC5-4DB3-9503-445E4D884BAA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3BA23-7283-4EB6-911F-4FCBB0BB22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3201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/>
          <p:cNvCxnSpPr/>
          <p:nvPr/>
        </p:nvCxnSpPr>
        <p:spPr>
          <a:xfrm>
            <a:off x="1277938" y="2354263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9800F-95BF-4E16-A2A1-AA7DDCE40F21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094A7-5412-4985-926D-14603915F6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6099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/>
          <p:cNvCxnSpPr/>
          <p:nvPr/>
        </p:nvCxnSpPr>
        <p:spPr>
          <a:xfrm>
            <a:off x="6245225" y="906463"/>
            <a:ext cx="0" cy="49688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61E5-8095-463B-B757-2F9562329968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1B3C-1C0B-4304-A708-83AF56A4CD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835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8D296-89FB-432E-8F82-B3E6B19D2E2A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B587-7F13-4ECB-95EE-A4167E32EB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1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0"/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549C9-F8AA-40EA-ADE1-92E3C5C8E25A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A5549-2878-471E-8CE4-9E42CE59C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78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11334-C8F7-42D9-9289-672E24B087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408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40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8F47-9ECA-4F8D-BD33-16ED2C276342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5FF44-DFFE-4483-B7F0-BD3EBE62ED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817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3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D013-82CC-4A64-82DC-4887C875CC25}" type="datetimeFigureOut">
              <a:rPr lang="ru-RU" altLang="ru-RU"/>
              <a:pPr>
                <a:defRPr/>
              </a:pPr>
              <a:t>11.11.2022</a:t>
            </a:fld>
            <a:endParaRPr lang="ru-RU" altLang="ru-R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A6486-6C49-4AA2-B1FA-2EE3A946FA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404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32F19-C774-4605-85F7-8FC7DE7E8402}" type="datetimeFigureOut">
              <a:rPr lang="ru-RU" altLang="ru-RU"/>
              <a:pPr>
                <a:defRPr/>
              </a:pPr>
              <a:t>11.11.2022</a:t>
            </a:fld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F0838-E8F3-443B-894D-BE5892238C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30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5"/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684D9-F8ED-4C75-9A71-4EBD1B9C8BFE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6420B-C1CE-4165-91CB-A7280CB2CE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69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D988-FAD2-487E-99A5-A6B208B93D58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BDEF1-051A-4F42-959F-74EA1432AA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657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350" y="5961063"/>
            <a:ext cx="114935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AA5DEDAA-CF4E-4675-B607-6B5D36C25526}" type="datetimeFigureOut">
              <a:rPr lang="en-US"/>
              <a:pPr>
                <a:defRPr/>
              </a:pPr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338" y="5961063"/>
            <a:ext cx="51054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313" y="5961063"/>
            <a:ext cx="39528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72D9CC3-406B-4A6A-99F4-2D7528FFF6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14" r:id="rId9"/>
    <p:sldLayoutId id="2147484015" r:id="rId10"/>
    <p:sldLayoutId id="2147484025" r:id="rId11"/>
    <p:sldLayoutId id="2147484026" r:id="rId12"/>
    <p:sldLayoutId id="2147484016" r:id="rId13"/>
    <p:sldLayoutId id="2147484027" r:id="rId14"/>
    <p:sldLayoutId id="2147484028" r:id="rId15"/>
    <p:sldLayoutId id="2147484029" r:id="rId16"/>
    <p:sldLayoutId id="2147484030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 noChangeArrowheads="1"/>
          </p:cNvSpPr>
          <p:nvPr>
            <p:ph idx="1"/>
          </p:nvPr>
        </p:nvSpPr>
        <p:spPr>
          <a:xfrm>
            <a:off x="762000" y="2895600"/>
            <a:ext cx="7772400" cy="2286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Bef>
                <a:spcPct val="0"/>
              </a:spcBef>
              <a:buFont typeface="Arial"/>
              <a:buChar char="•"/>
              <a:defRPr/>
            </a:pPr>
            <a:r>
              <a:rPr lang="ru-RU" alt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Современный взгляд на проблему зависимого поведения. </a:t>
            </a:r>
            <a:endParaRPr lang="ru-RU" altLang="ru-RU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315200" cy="1066800"/>
          </a:xfrm>
        </p:spPr>
        <p:txBody>
          <a:bodyPr/>
          <a:lstStyle/>
          <a:p>
            <a:r>
              <a:rPr lang="ru-RU" altLang="ru-RU" smtClean="0">
                <a:ln>
                  <a:noFill/>
                </a:ln>
              </a:rPr>
              <a:t>Зависимость от телефона (ноофобия)</a:t>
            </a:r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>
          <a:xfrm>
            <a:off x="838200" y="1828800"/>
            <a:ext cx="7137400" cy="4106863"/>
          </a:xfrm>
        </p:spPr>
        <p:txBody>
          <a:bodyPr/>
          <a:lstStyle/>
          <a:p>
            <a:r>
              <a:rPr lang="ru-RU" alt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вы возбуждены и нервничаете, когда не можете найти свой мобильник.</a:t>
            </a:r>
          </a:p>
          <a:p>
            <a:r>
              <a:rPr lang="ru-RU" alt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чувствуете злость, панику и надвигающуюся истерику, уча-щенный пульс и головокружение при потере телефона.</a:t>
            </a:r>
          </a:p>
          <a:p>
            <a:r>
              <a:rPr lang="ru-RU" alt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ощущение дискомфорта, дрожи в руках и потеря контроля над собой не оставляют вас до момента, пока не будет найден телефон.</a:t>
            </a:r>
          </a:p>
          <a:p>
            <a:r>
              <a:rPr lang="ru-RU" alt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чувство тревоги не покидает, даже если вы проводите без телефона 10 минут.</a:t>
            </a:r>
          </a:p>
          <a:p>
            <a:r>
              <a:rPr lang="ru-RU" alt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в гостях (на важной встрече, на уроке и пр.) вы постоянно смотрите в телефон, проверяете электронную почту и погоду, отмечаете – ловит ли антенна, несмотря на то, что звонить и писать вам сейчас никто не должен.</a:t>
            </a:r>
          </a:p>
          <a:p>
            <a:r>
              <a:rPr lang="ru-RU" alt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у вас не поднимается рука, чтобы выключить телефон даже в обстановке, требующей этого.</a:t>
            </a:r>
          </a:p>
          <a:p>
            <a:endParaRPr lang="ru-RU" altLang="ru-RU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379412"/>
          </a:xfrm>
        </p:spPr>
        <p:txBody>
          <a:bodyPr/>
          <a:lstStyle/>
          <a:p>
            <a:r>
              <a:rPr lang="ru-RU" altLang="ru-RU" smtClean="0">
                <a:ln>
                  <a:noFill/>
                </a:ln>
              </a:rPr>
              <a:t>Зависимость от телефона</a:t>
            </a:r>
          </a:p>
        </p:txBody>
      </p:sp>
      <p:sp>
        <p:nvSpPr>
          <p:cNvPr id="53251" name="Объект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724400"/>
          </a:xfrm>
        </p:spPr>
        <p:txBody>
          <a:bodyPr/>
          <a:lstStyle/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 берете с собой телефон на отдых, на пляж, в огород, в 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машину 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(за рулем), в магазин, до которого идти две минуты, в ванную, в туалет и на ночь под подушку.</a:t>
            </a:r>
          </a:p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смс или звонок поступает в момент, когда вы переходите через дорогу, вы вытаскиваете телефон несмотря на опасность.</a:t>
            </a:r>
          </a:p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 боитесь, что сядет батарея у телефона, и даже носите с собой зарядку на этот случай.</a:t>
            </a:r>
          </a:p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 постоянно проверяете – а не пришло ли новое смс, письмо и не было ли пропущенных звонков.</a:t>
            </a:r>
          </a:p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 боитесь, что внезапно кончатся деньги на счету, которые всегда кладете на счет «с запасом».</a:t>
            </a:r>
          </a:p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 постоянно следите за всеми новинками в мире мобильных технологий, обновляете сам телефон, следите за красотой корпуса, приобретаете различные аксессуары (чехольчики, брелочки, веревочки и пр.).</a:t>
            </a:r>
          </a:p>
          <a:p>
            <a:pPr algn="just"/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 регулярно скачиваете картинки, игры и программы, меня-</a:t>
            </a:r>
            <a:r>
              <a:rPr lang="ru-RU" alt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ете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мелодии и настройки.</a:t>
            </a:r>
          </a:p>
          <a:p>
            <a:endParaRPr lang="ru-RU" alt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2284412"/>
          </a:xfrm>
        </p:spPr>
        <p:txBody>
          <a:bodyPr/>
          <a:lstStyle/>
          <a:p>
            <a:r>
              <a:rPr lang="ru-RU" altLang="ru-RU" dirty="0" smtClean="0">
                <a:ln>
                  <a:noFill/>
                </a:ln>
              </a:rPr>
              <a:t>Благодарю за внимание!</a:t>
            </a:r>
            <a:endParaRPr lang="ru-RU" altLang="ru-RU" dirty="0" smtClean="0">
              <a:ln>
                <a:noFill/>
              </a:ln>
            </a:endParaRPr>
          </a:p>
        </p:txBody>
      </p:sp>
      <p:sp>
        <p:nvSpPr>
          <p:cNvPr id="53251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696200" cy="1066800"/>
          </a:xfrm>
        </p:spPr>
        <p:txBody>
          <a:bodyPr/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3525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6575" y="207963"/>
            <a:ext cx="8070850" cy="1087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Зависимое поведение</a:t>
            </a:r>
          </a:p>
        </p:txBody>
      </p:sp>
      <p:sp>
        <p:nvSpPr>
          <p:cNvPr id="9219" name="Текст 2"/>
          <p:cNvSpPr>
            <a:spLocks noGrp="1"/>
          </p:cNvSpPr>
          <p:nvPr>
            <p:ph idx="1"/>
          </p:nvPr>
        </p:nvSpPr>
        <p:spPr>
          <a:xfrm>
            <a:off x="541338" y="1219201"/>
            <a:ext cx="8061325" cy="47244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None/>
              <a:defRPr/>
            </a:pP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Зависимое поведение 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привязанность, имеющая определенную выраженность и недопустимая с точки зрения общественных норм, угрожающая здоровью, причиняющая психологические страдания самой личности.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36575" y="609600"/>
            <a:ext cx="8070850" cy="685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АДДИКЦИЯ</a:t>
            </a:r>
          </a:p>
        </p:txBody>
      </p:sp>
      <p:sp>
        <p:nvSpPr>
          <p:cNvPr id="22531" name="Текст 2"/>
          <p:cNvSpPr>
            <a:spLocks noGrp="1"/>
          </p:cNvSpPr>
          <p:nvPr>
            <p:ph idx="1"/>
          </p:nvPr>
        </p:nvSpPr>
        <p:spPr>
          <a:xfrm>
            <a:off x="541338" y="1219200"/>
            <a:ext cx="8061325" cy="6145213"/>
          </a:xfrm>
        </p:spPr>
        <p:txBody>
          <a:bodyPr/>
          <a:lstStyle/>
          <a:p>
            <a:pPr algn="just"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 психологию термин «</a:t>
            </a:r>
            <a:r>
              <a:rPr lang="ru-RU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аддикция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пришел из английского языка («</a:t>
            </a:r>
            <a:r>
              <a:rPr lang="ru-RU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– англ., склонность, пагубная привычка, зависимость).</a:t>
            </a:r>
          </a:p>
          <a:p>
            <a:pPr marL="0" indent="0" algn="just" eaLnBrk="1" hangingPunct="1">
              <a:buNone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Аддиктивное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поведение – это форма </a:t>
            </a:r>
            <a:r>
              <a:rPr lang="ru-RU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девиантного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поведения, с формированием стремления ухода от реальности путем изменения своего психического состояния. </a:t>
            </a:r>
          </a:p>
          <a:p>
            <a:pPr marL="0" indent="0" eaLnBrk="1" hangingPunct="1">
              <a:buNone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608012"/>
          </a:xfrm>
        </p:spPr>
        <p:txBody>
          <a:bodyPr/>
          <a:lstStyle/>
          <a:p>
            <a:r>
              <a:rPr lang="ru-RU" altLang="ru-RU" smtClean="0">
                <a:ln>
                  <a:noFill/>
                </a:ln>
              </a:rPr>
              <a:t>Зависимое поведение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685800" y="2590800"/>
            <a:ext cx="7924800" cy="3581400"/>
          </a:xfrm>
        </p:spPr>
        <p:txBody>
          <a:bodyPr/>
          <a:lstStyle/>
          <a:p>
            <a:pPr algn="just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Зависимое поведение не обязательно приводит к заболеванию или смерти), но закономерно вызывает </a:t>
            </a:r>
            <a:r>
              <a:rPr lang="ru-RU" alt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личностные изменения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 и </a:t>
            </a:r>
            <a:r>
              <a:rPr lang="ru-RU" alt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социальную </a:t>
            </a:r>
            <a:r>
              <a:rPr lang="ru-RU" altLang="ru-R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дезадаптацию</a:t>
            </a:r>
            <a:r>
              <a:rPr lang="ru-RU" alt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379412"/>
          </a:xfrm>
        </p:spPr>
        <p:txBody>
          <a:bodyPr/>
          <a:lstStyle/>
          <a:p>
            <a:r>
              <a:rPr lang="ru-RU" altLang="ru-RU" smtClean="0">
                <a:ln>
                  <a:noFill/>
                </a:ln>
              </a:rPr>
              <a:t>Аддиктивная установка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289800" cy="4335463"/>
          </a:xfrm>
        </p:spPr>
        <p:txBody>
          <a:bodyPr/>
          <a:lstStyle/>
          <a:p>
            <a:pPr algn="just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alt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Аддиктивная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установка неизбежно приводит к тому, что </a:t>
            </a:r>
            <a:r>
              <a:rPr lang="ru-RU" alt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 зависимости становится целью существования, а употребление — образом жизни.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Жизненное 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сужается до ситуации получения объекта. Все остальное — прежние моральные ценности, интересы, отношения — перестает быть значимым. </a:t>
            </a:r>
          </a:p>
          <a:p>
            <a:pPr algn="just"/>
            <a:r>
              <a:rPr lang="ru-RU" alt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Желание «</a:t>
            </a:r>
            <a:r>
              <a:rPr lang="ru-RU" alt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слиться</a:t>
            </a:r>
            <a:r>
              <a:rPr lang="ru-RU" alt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» с объектом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 настолько доминирует, что человек способен преодолеть любые преграды на пути к нему, проявляя незаурядную изобретательность и упорство. </a:t>
            </a: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ожь 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зачастую становится неизменным спутником зависимого поведения.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36575" y="207963"/>
            <a:ext cx="8070850" cy="492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ЗАВИСИМОСТЕЙ</a:t>
            </a:r>
          </a:p>
        </p:txBody>
      </p:sp>
      <p:sp>
        <p:nvSpPr>
          <p:cNvPr id="14339" name="Текст 2"/>
          <p:cNvSpPr>
            <a:spLocks noGrp="1"/>
          </p:cNvSpPr>
          <p:nvPr>
            <p:ph idx="1"/>
          </p:nvPr>
        </p:nvSpPr>
        <p:spPr>
          <a:xfrm>
            <a:off x="541338" y="1066800"/>
            <a:ext cx="8061325" cy="55403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системные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(охватывающие все отношения личности) – элементарные: наркомания, алкоголизм, фанатизм; 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осознанные 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(спортивная) – неосознаваемые (религиозная, наркотическая); 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 одобряемые 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трудоголизм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спортивная) – неодобряемые (токсикомания, наркомания); 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(наркомания, алкоголизм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нехимические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гемблинг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любовная </a:t>
            </a:r>
            <a:r>
              <a:rPr lang="ru-RU" alt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аддикция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шопоголизм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булимия, анорексия.</a:t>
            </a: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70850" cy="492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ЗАВИСИМОСТЕЙ</a:t>
            </a:r>
          </a:p>
        </p:txBody>
      </p:sp>
      <p:sp>
        <p:nvSpPr>
          <p:cNvPr id="15363" name="Текст 2"/>
          <p:cNvSpPr>
            <a:spLocks noGrp="1"/>
          </p:cNvSpPr>
          <p:nvPr>
            <p:ph idx="1"/>
          </p:nvPr>
        </p:nvSpPr>
        <p:spPr>
          <a:xfrm>
            <a:off x="685800" y="914400"/>
            <a:ext cx="7696200" cy="605631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Font typeface="Arial"/>
              <a:buNone/>
              <a:defRPr/>
            </a:pP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buFont typeface="Arial"/>
              <a:buNone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навязчивое стремление к определенному поведению; </a:t>
            </a:r>
          </a:p>
          <a:p>
            <a:pPr marL="0" indent="0" algn="just" eaLnBrk="1" fontAlgn="auto" hangingPunct="1"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нарастание напряжения, если есть препятствие для осуществления поведения;</a:t>
            </a:r>
          </a:p>
          <a:p>
            <a:pPr marL="0" indent="0" algn="just" eaLnBrk="1" fontAlgn="auto" hangingPunct="1"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временное снятие напряжения при завершении поведения; </a:t>
            </a:r>
          </a:p>
          <a:p>
            <a:pPr marL="0" indent="0" algn="just" eaLnBrk="1" fontAlgn="auto" hangingPunct="1"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цикличность этого поведения; </a:t>
            </a:r>
          </a:p>
          <a:p>
            <a:pPr marL="0" indent="0" algn="just" eaLnBrk="1" fontAlgn="auto" hangingPunct="1"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специфичность для каждого типа нехимических </a:t>
            </a:r>
            <a:r>
              <a:rPr lang="ru-RU" alt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аддикций</a:t>
            </a: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определенного паттерна поведения; </a:t>
            </a:r>
          </a:p>
          <a:p>
            <a:pPr marL="0" indent="0" algn="just" eaLnBrk="1" fontAlgn="auto" hangingPunct="1"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возникновение каждого последующего цикла предопределяется как внутренними, так и внешними причинами</a:t>
            </a: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buFont typeface="Arial"/>
              <a:buChar char="•"/>
              <a:defRPr/>
            </a:pP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31813" y="228600"/>
            <a:ext cx="80708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ЗАВИСИМОСТЕЙ</a:t>
            </a:r>
          </a:p>
        </p:txBody>
      </p:sp>
      <p:sp>
        <p:nvSpPr>
          <p:cNvPr id="17411" name="Текст 2"/>
          <p:cNvSpPr>
            <a:spLocks noGrp="1"/>
          </p:cNvSpPr>
          <p:nvPr>
            <p:ph idx="1"/>
          </p:nvPr>
        </p:nvSpPr>
        <p:spPr>
          <a:xfrm>
            <a:off x="541338" y="1143000"/>
            <a:ext cx="8061325" cy="5611813"/>
          </a:xfrm>
        </p:spPr>
        <p:txBody>
          <a:bodyPr rtlCol="0">
            <a:normAutofit/>
          </a:bodyPr>
          <a:lstStyle/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сниженная переносимость трудностей повседневной жизни наряду с хорошей переносимостью кризисных ситуаций;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скрытый комплекс неполноценности, сочетающийся с внешне проявленным превосходством;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стремление говорить неправду;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стремление обвинять других, зная, что они не виноваты;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стремление не брать ответственность;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стереотипность, повторяемость поведения;</a:t>
            </a:r>
          </a:p>
          <a:p>
            <a:pPr algn="just" eaLnBrk="1" fontAlgn="auto" hangingPunct="1">
              <a:buFont typeface="Arial"/>
              <a:buChar char="•"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зависимость от других, их мнения; тревожность.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36575" y="731838"/>
            <a:ext cx="8070850" cy="1477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Факторы, влияющие на развитие </a:t>
            </a:r>
            <a:r>
              <a:rPr lang="ru-RU" alt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аддикции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Текст 2"/>
          <p:cNvSpPr>
            <a:spLocks noGrp="1"/>
          </p:cNvSpPr>
          <p:nvPr>
            <p:ph idx="1"/>
          </p:nvPr>
        </p:nvSpPr>
        <p:spPr>
          <a:xfrm>
            <a:off x="541338" y="2981325"/>
            <a:ext cx="8061325" cy="2124075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Биологические факторы.</a:t>
            </a:r>
          </a:p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факторы.</a:t>
            </a:r>
          </a:p>
          <a:p>
            <a:pPr algn="ctr" eaLnBrk="1" hangingPunct="1"/>
            <a:r>
              <a:rPr lang="ru-RU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Психологические факторы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800</TotalTime>
  <Words>603</Words>
  <Application>Microsoft Office PowerPoint</Application>
  <PresentationFormat>Экран (4:3)</PresentationFormat>
  <Paragraphs>60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Натуральные материалы</vt:lpstr>
      <vt:lpstr>Презентация PowerPoint</vt:lpstr>
      <vt:lpstr>Зависимое поведение</vt:lpstr>
      <vt:lpstr>АДДИКЦИЯ</vt:lpstr>
      <vt:lpstr>Зависимое поведение</vt:lpstr>
      <vt:lpstr>Аддиктивная установка</vt:lpstr>
      <vt:lpstr>ВИДЫ ЗАВИСИМОСТЕЙ</vt:lpstr>
      <vt:lpstr>ПРИЗНАКИ ЗАВИСИМОСТЕЙ</vt:lpstr>
      <vt:lpstr>ПРИЗНАКИ ЗАВИСИМОСТЕЙ</vt:lpstr>
      <vt:lpstr>Факторы, влияющие на развитие аддикции </vt:lpstr>
      <vt:lpstr>Зависимость от телефона (ноофобия)</vt:lpstr>
      <vt:lpstr>Зависимость от телефона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Цикл: «Современные подходы к психотерапии кризисных состояний, невротических расстройств и психосоматических заболеваний»  Модуль 3: «Основные подходы, методы и методики в психотерапии психосоматического заболевания»   Вебинар 1: ««Основные принципы и этапы психотерапии психосоматического заболевания»</dc:title>
  <dc:creator>Равиль</dc:creator>
  <cp:lastModifiedBy>1</cp:lastModifiedBy>
  <cp:revision>59</cp:revision>
  <dcterms:created xsi:type="dcterms:W3CDTF">2020-01-15T11:41:25Z</dcterms:created>
  <dcterms:modified xsi:type="dcterms:W3CDTF">2022-11-11T06:37:26Z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2020-01-15T00:00:00Z</vt:filetime>
  </property>
</Properties>
</file>